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04" r:id="rId3"/>
    <p:sldId id="305" r:id="rId4"/>
    <p:sldId id="307" r:id="rId5"/>
    <p:sldId id="308" r:id="rId6"/>
    <p:sldId id="306" r:id="rId7"/>
    <p:sldId id="277" r:id="rId8"/>
    <p:sldId id="302" r:id="rId9"/>
    <p:sldId id="281" r:id="rId10"/>
    <p:sldId id="309" r:id="rId11"/>
    <p:sldId id="310" r:id="rId12"/>
    <p:sldId id="279" r:id="rId13"/>
    <p:sldId id="280" r:id="rId14"/>
    <p:sldId id="311" r:id="rId15"/>
    <p:sldId id="283" r:id="rId16"/>
    <p:sldId id="284" r:id="rId17"/>
    <p:sldId id="275" r:id="rId18"/>
    <p:sldId id="313" r:id="rId19"/>
    <p:sldId id="314" r:id="rId20"/>
    <p:sldId id="316" r:id="rId21"/>
    <p:sldId id="315" r:id="rId22"/>
    <p:sldId id="317" r:id="rId23"/>
    <p:sldId id="319" r:id="rId24"/>
    <p:sldId id="318" r:id="rId25"/>
    <p:sldId id="331" r:id="rId26"/>
    <p:sldId id="327" r:id="rId27"/>
    <p:sldId id="330" r:id="rId28"/>
    <p:sldId id="328" r:id="rId29"/>
    <p:sldId id="329" r:id="rId30"/>
    <p:sldId id="321" r:id="rId31"/>
    <p:sldId id="322" r:id="rId32"/>
    <p:sldId id="323" r:id="rId33"/>
    <p:sldId id="324" r:id="rId34"/>
    <p:sldId id="326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267" autoAdjust="0"/>
  </p:normalViewPr>
  <p:slideViewPr>
    <p:cSldViewPr snapToGrid="0">
      <p:cViewPr varScale="1">
        <p:scale>
          <a:sx n="77" d="100"/>
          <a:sy n="77" d="100"/>
        </p:scale>
        <p:origin x="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15AFA-F7A6-415D-BF2A-54AEB0ADA710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9C669-7E75-45FF-B904-3ACE31E32A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23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9C669-7E75-45FF-B904-3ACE31E32A1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17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AA4B-287D-A7EF-8876-E548CA722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57733-1ECF-4C44-60CB-A2A6EB806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5CF66-41A9-4D21-9712-B74B0CDE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1DBD-132B-0BE1-1514-13EB30AE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C3431-C9D7-138D-BF16-648A4636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10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30A2-B283-EC5F-9567-D4216D09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67BBB-12D2-3A87-464E-D704F11A3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655D5-2EC5-2BCC-91A0-5372C382D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39E08-2A5F-B0DE-E9D2-A8244049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6B477-D7B3-2384-2C06-8657461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82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10F1B-FDB3-B55E-BF9E-2F4AA69FD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7794-7C5A-B59D-145E-69F8A52D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79A96-F104-1AA3-2772-0C4988DF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657A9-1570-0C6E-DD8F-E88987BD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0115-393F-8EE6-18E8-2B2A703E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3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52E-9E3E-B219-B8B7-18D05CE9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FD6B-60AE-67E5-48C9-0171F9325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85195-1460-98C4-EBD9-F2892969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10D02-B6D5-5B10-465B-810DF9BB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807A8-7F02-B536-6927-F61C9FCE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32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3859-F973-EDCB-4C72-C277683C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AE769-E13C-7413-BDD1-292560CAF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EAA18-013C-0CBF-65DC-933108A0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A3940-341D-3537-1E2A-B128F64F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5C94-A7EB-39A2-0AF7-3B346D7D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113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C1A1-C05C-03A8-14D6-EE9C6FDE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0F425-834D-F3EB-30B4-CDC1C3C11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DCDA2-0584-8FF9-C525-1B297CC2C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A61B8-CC0B-AE04-6486-3C566ECEE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20665-09DA-1DDD-B2BA-D08FAC22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EEF2-6E0E-7862-85F1-86B24FE2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06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0081-CE25-EA00-09F5-8779A125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021E-2BFD-9679-A5A4-93D1722C8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48D80-A434-ED1B-3017-DFD5DCAB0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312D2-C048-1077-A010-B88C8C1CB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336C4-FC52-26A5-3A00-38FBDA417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F6917-6ADB-CF95-FC53-3E373326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2EAAB-B79B-8EB7-B96D-2AAF4A41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F29AE-2B83-6866-B936-92293425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7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709C-2BDB-E214-2288-92843385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F0F0A4-3B52-5976-82F8-D1264A7B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19FE3-4DB3-A5AA-A9DC-A56FEA9C5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2A6F-9C13-FFA7-2DF5-78189A2D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52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FA499C-9153-BB46-0B05-C07BAAF8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2E436-79A8-8CFD-B8DF-A4D745DF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9B3B2-2FAC-FDDA-D327-6522318B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11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BD68-9500-B442-1055-4FDB152F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027E-5D29-B24D-4021-0F6D3F4F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19859-2956-AB0B-ABB6-20C096006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12900-8052-AAF0-A785-13887738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71C22-2BC6-58CA-8DB0-7EAFB3DB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C83CB-A187-ABFF-D02D-B4E4A458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575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F6E8-6DCD-9401-3119-4097231A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0F494-6EAA-22EC-290F-A1F218A35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06584-44C1-04A8-39B2-67E4EC19C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66EA1-5C67-6084-0665-C5028552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78EAF-F16E-208A-54D5-BC899A6C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DE3A-42DC-91B3-8A1D-4154B8AE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45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12DF4A-472B-4BFC-97BE-EDB00B81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F0018-2CDE-C897-AF3E-C2536E4D1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FC061-69ED-0CCA-A629-DB1DAAECF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50EDD-0914-4D48-A1F5-6A54FF858C7E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97BCA-AD09-CF47-2390-98778858A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1CB52-BC65-5937-E810-EAE43A17D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3783-8E27-44A2-838E-DC6EEDA2CE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39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4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4.glb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1B79-6CAE-F4E4-1C0E-47BDC8CFD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Abstract Data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CF74C-F5E5-F4F4-22C6-4CB94DA1B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071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A355-9CF6-4296-807B-3553C4BD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C00CC"/>
                </a:solidFill>
              </a:rPr>
              <a:t>Stack</a:t>
            </a:r>
            <a:r>
              <a:rPr lang="en-IN" dirty="0"/>
              <a:t>	</a:t>
            </a:r>
            <a:r>
              <a:rPr lang="en-IN" dirty="0">
                <a:solidFill>
                  <a:srgbClr val="CC00CC"/>
                </a:solidFill>
              </a:rPr>
              <a:t> </a:t>
            </a:r>
            <a:r>
              <a:rPr lang="en-IN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155CF-2871-565B-B559-96AA8110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A stack has two components:</a:t>
            </a:r>
          </a:p>
          <a:p>
            <a:pPr marL="514350" indent="-514350">
              <a:buAutoNum type="arabicPeriod"/>
            </a:pPr>
            <a:r>
              <a:rPr lang="en-IN" dirty="0"/>
              <a:t>Array</a:t>
            </a:r>
          </a:p>
          <a:p>
            <a:pPr marL="514350" indent="-514350">
              <a:buAutoNum type="arabicPeriod"/>
            </a:pPr>
            <a:r>
              <a:rPr lang="en-IN" dirty="0"/>
              <a:t>Top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3830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A355-9CF6-4296-807B-3553C4BD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C00CC"/>
                </a:solidFill>
              </a:rPr>
              <a:t>Stack = </a:t>
            </a:r>
            <a:r>
              <a:rPr lang="en-IN" dirty="0" err="1">
                <a:solidFill>
                  <a:srgbClr val="CC00CC"/>
                </a:solidFill>
              </a:rPr>
              <a:t>init</a:t>
            </a:r>
            <a:r>
              <a:rPr lang="en-IN" dirty="0">
                <a:solidFill>
                  <a:srgbClr val="CC00CC"/>
                </a:solidFill>
              </a:rPr>
              <a:t>() </a:t>
            </a:r>
            <a:r>
              <a:rPr lang="en-IN" dirty="0"/>
              <a:t>	</a:t>
            </a:r>
            <a:r>
              <a:rPr lang="en-IN" dirty="0">
                <a:solidFill>
                  <a:srgbClr val="CC00CC"/>
                </a:solidFill>
              </a:rPr>
              <a:t> </a:t>
            </a:r>
            <a:r>
              <a:rPr lang="en-IN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155CF-2871-565B-B559-96AA8110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Create a stack variable</a:t>
            </a:r>
          </a:p>
          <a:p>
            <a:r>
              <a:rPr lang="en-IN" dirty="0"/>
              <a:t>Initialize top = -1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C30236-190E-2DB0-67F3-B2C3E0B4D839}"/>
              </a:ext>
            </a:extLst>
          </p:cNvPr>
          <p:cNvGrpSpPr/>
          <p:nvPr/>
        </p:nvGrpSpPr>
        <p:grpSpPr>
          <a:xfrm>
            <a:off x="7665721" y="2202037"/>
            <a:ext cx="2315094" cy="2854675"/>
            <a:chOff x="4695306" y="3200400"/>
            <a:chExt cx="2315094" cy="28546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825F8A-CE4B-85E9-B2F8-E5DDB1DE89EE}"/>
                </a:ext>
              </a:extLst>
            </p:cNvPr>
            <p:cNvSpPr txBox="1"/>
            <p:nvPr/>
          </p:nvSpPr>
          <p:spPr>
            <a:xfrm>
              <a:off x="5638800" y="3962400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AA7699-E2AD-D9CC-5378-211D221D5F70}"/>
                </a:ext>
              </a:extLst>
            </p:cNvPr>
            <p:cNvSpPr txBox="1"/>
            <p:nvPr/>
          </p:nvSpPr>
          <p:spPr>
            <a:xfrm>
              <a:off x="5638800" y="432693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FCFF38-8952-9FBD-8E50-DB73F7E29CCD}"/>
                </a:ext>
              </a:extLst>
            </p:cNvPr>
            <p:cNvSpPr txBox="1"/>
            <p:nvPr/>
          </p:nvSpPr>
          <p:spPr>
            <a:xfrm>
              <a:off x="5638800" y="47020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43B6B2-35DE-8AFA-96B8-0DC6B5E4E0DB}"/>
                </a:ext>
              </a:extLst>
            </p:cNvPr>
            <p:cNvSpPr txBox="1"/>
            <p:nvPr/>
          </p:nvSpPr>
          <p:spPr>
            <a:xfrm>
              <a:off x="5638800" y="50830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2BAF16-97B4-F62C-70CF-B8FA6079AEA3}"/>
                </a:ext>
              </a:extLst>
            </p:cNvPr>
            <p:cNvSpPr txBox="1"/>
            <p:nvPr/>
          </p:nvSpPr>
          <p:spPr>
            <a:xfrm>
              <a:off x="5638800" y="5452404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155173-2525-E9DA-2A63-D8622379E0F9}"/>
                </a:ext>
              </a:extLst>
            </p:cNvPr>
            <p:cNvSpPr txBox="1"/>
            <p:nvPr/>
          </p:nvSpPr>
          <p:spPr>
            <a:xfrm>
              <a:off x="4695306" y="5672487"/>
              <a:ext cx="867294" cy="36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 =-1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34EB9F-3ACA-1459-BD8A-271327D10649}"/>
                </a:ext>
              </a:extLst>
            </p:cNvPr>
            <p:cNvCxnSpPr/>
            <p:nvPr/>
          </p:nvCxnSpPr>
          <p:spPr>
            <a:xfrm>
              <a:off x="5000106" y="6053487"/>
              <a:ext cx="5334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4019B7-5546-EA8E-652D-1CE22D7E575E}"/>
                </a:ext>
              </a:extLst>
            </p:cNvPr>
            <p:cNvSpPr txBox="1"/>
            <p:nvPr/>
          </p:nvSpPr>
          <p:spPr>
            <a:xfrm>
              <a:off x="5638800" y="3595468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42FF1E-A18C-CA2A-E6EA-1D2B721FAAD4}"/>
                </a:ext>
              </a:extLst>
            </p:cNvPr>
            <p:cNvSpPr txBox="1"/>
            <p:nvPr/>
          </p:nvSpPr>
          <p:spPr>
            <a:xfrm>
              <a:off x="5638800" y="3231996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862263-0376-7A73-C7A0-B6C664301406}"/>
                </a:ext>
              </a:extLst>
            </p:cNvPr>
            <p:cNvSpPr txBox="1"/>
            <p:nvPr/>
          </p:nvSpPr>
          <p:spPr>
            <a:xfrm>
              <a:off x="6553200" y="3200400"/>
              <a:ext cx="457200" cy="265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09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501" y="-18033"/>
            <a:ext cx="10515600" cy="1325563"/>
          </a:xfrm>
        </p:spPr>
        <p:txBody>
          <a:bodyPr/>
          <a:lstStyle/>
          <a:p>
            <a:r>
              <a:rPr lang="en-US" dirty="0"/>
              <a:t>Full and Empty Stacks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615160"/>
              </p:ext>
            </p:extLst>
          </p:nvPr>
        </p:nvGraphicFramePr>
        <p:xfrm>
          <a:off x="4140200" y="1833880"/>
          <a:ext cx="1143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DDD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CCC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BBB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9800" y="1739900"/>
            <a:ext cx="609600" cy="3016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1400" dirty="0"/>
              <a:t>N-1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…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5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4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3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2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1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9200" y="1214736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Full Stack			Empty Stack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44800" y="2021364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00200" y="181713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0" y="487680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MAX_ITEMS=N</a:t>
            </a:r>
          </a:p>
          <a:p>
            <a:endParaRPr lang="en-US" dirty="0"/>
          </a:p>
          <a:p>
            <a:r>
              <a:rPr lang="en-US" dirty="0"/>
              <a:t>Stack full condition:</a:t>
            </a:r>
          </a:p>
          <a:p>
            <a:r>
              <a:rPr lang="en-US" b="1" dirty="0">
                <a:solidFill>
                  <a:srgbClr val="FF0000"/>
                </a:solidFill>
              </a:rPr>
              <a:t>Top ==MAX_ITEMS-1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8026400" y="1828800"/>
          <a:ext cx="1143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7073900" y="4896969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59500" y="461085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Top = 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3800" y="4953001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MAX_ITEMS=N</a:t>
            </a:r>
          </a:p>
          <a:p>
            <a:endParaRPr lang="en-US" dirty="0"/>
          </a:p>
          <a:p>
            <a:r>
              <a:rPr lang="en-US" dirty="0"/>
              <a:t>Stack Empty condition:</a:t>
            </a:r>
          </a:p>
          <a:p>
            <a:r>
              <a:rPr lang="en-US" b="1" dirty="0">
                <a:solidFill>
                  <a:srgbClr val="FF0000"/>
                </a:solidFill>
              </a:rPr>
              <a:t>Top ==-1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D2483-739C-5BDF-5E46-A7E75BB59336}"/>
              </a:ext>
            </a:extLst>
          </p:cNvPr>
          <p:cNvSpPr txBox="1"/>
          <p:nvPr/>
        </p:nvSpPr>
        <p:spPr>
          <a:xfrm>
            <a:off x="1670858" y="3244334"/>
            <a:ext cx="174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C00CC"/>
                </a:solidFill>
                <a:sym typeface="Wingdings" panose="05000000000000000000" pitchFamily="2" charset="2"/>
              </a:rPr>
              <a:t>int </a:t>
            </a:r>
            <a:r>
              <a:rPr lang="en-IN" dirty="0" err="1">
                <a:solidFill>
                  <a:srgbClr val="CC00CC"/>
                </a:solidFill>
                <a:sym typeface="Wingdings" panose="05000000000000000000" pitchFamily="2" charset="2"/>
              </a:rPr>
              <a:t>isFull</a:t>
            </a:r>
            <a:r>
              <a:rPr lang="en-IN" dirty="0">
                <a:solidFill>
                  <a:srgbClr val="CC00CC"/>
                </a:solidFill>
                <a:sym typeface="Wingdings" panose="05000000000000000000" pitchFamily="2" charset="2"/>
              </a:rPr>
              <a:t>(Stack)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C52DAF-C9DD-590E-35B5-EA282DD0B6E2}"/>
              </a:ext>
            </a:extLst>
          </p:cNvPr>
          <p:cNvSpPr txBox="1"/>
          <p:nvPr/>
        </p:nvSpPr>
        <p:spPr>
          <a:xfrm>
            <a:off x="9474200" y="3244335"/>
            <a:ext cx="199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C00CC"/>
                </a:solidFill>
              </a:rPr>
              <a:t>int </a:t>
            </a:r>
            <a:r>
              <a:rPr lang="en-IN" dirty="0" err="1">
                <a:solidFill>
                  <a:srgbClr val="CC00CC"/>
                </a:solidFill>
              </a:rPr>
              <a:t>isEmpty</a:t>
            </a:r>
            <a:r>
              <a:rPr lang="en-IN" dirty="0">
                <a:solidFill>
                  <a:srgbClr val="CC00CC"/>
                </a:solidFill>
              </a:rPr>
              <a:t>(Stack)</a:t>
            </a:r>
            <a:r>
              <a:rPr lang="en-IN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76BC9A-346C-0416-D0BB-4AB1C0634650}"/>
              </a:ext>
            </a:extLst>
          </p:cNvPr>
          <p:cNvSpPr txBox="1"/>
          <p:nvPr/>
        </p:nvSpPr>
        <p:spPr>
          <a:xfrm>
            <a:off x="7416800" y="1779438"/>
            <a:ext cx="609600" cy="3016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sz="1400" dirty="0"/>
              <a:t>N-1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…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5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4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3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2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1</a:t>
            </a:r>
          </a:p>
          <a:p>
            <a:pPr algn="r">
              <a:lnSpc>
                <a:spcPts val="2900"/>
              </a:lnSpc>
            </a:pPr>
            <a:r>
              <a:rPr lang="en-US" sz="1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897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Stack: overflow &amp;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Overflow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When we are adding a new element, first, we must test whether there is a free space in the stack for the new item; if not, then we have the condition known as </a:t>
            </a:r>
            <a:r>
              <a:rPr lang="en-US" b="1" i="1" dirty="0">
                <a:solidFill>
                  <a:schemeClr val="tx1"/>
                </a:solidFill>
              </a:rPr>
              <a:t>overflow</a:t>
            </a:r>
            <a:r>
              <a:rPr lang="en-US" i="1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itchFamily="2" charset="2"/>
              <a:buChar char="Ø"/>
            </a:pPr>
            <a:endParaRPr lang="en-US" i="1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i="1" dirty="0"/>
              <a:t>Underflow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While removing an element from stack, first test whether there is an element in the stack to be deleted; if not; then we have the condition known as </a:t>
            </a:r>
            <a:r>
              <a:rPr lang="en-US" b="1" i="1" dirty="0">
                <a:solidFill>
                  <a:schemeClr val="tx1"/>
                </a:solidFill>
              </a:rPr>
              <a:t>underflow.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0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B89-F7B0-174B-BE12-CD85849B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C00CC"/>
                </a:solidFill>
                <a:sym typeface="Wingdings" panose="05000000000000000000" pitchFamily="2" charset="2"/>
              </a:rPr>
              <a:t>X = top(Stack) </a:t>
            </a:r>
            <a:r>
              <a:rPr lang="en-IN">
                <a:solidFill>
                  <a:srgbClr val="CC00CC"/>
                </a:solidFill>
                <a:sym typeface="Wingdings" panose="05000000000000000000" pitchFamily="2" charset="2"/>
              </a:rPr>
              <a:t>also called peek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077A-8B2D-8F4B-3EDD-010E9C246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Error is empty, return -1</a:t>
            </a:r>
          </a:p>
          <a:p>
            <a:pPr marL="0" indent="0">
              <a:buNone/>
            </a:pPr>
            <a:r>
              <a:rPr lang="en-IN" dirty="0"/>
              <a:t>Else: print the top element </a:t>
            </a: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D07F5D-C51A-4106-B3AE-F83EB34240DC}"/>
              </a:ext>
            </a:extLst>
          </p:cNvPr>
          <p:cNvGrpSpPr/>
          <p:nvPr/>
        </p:nvGrpSpPr>
        <p:grpSpPr>
          <a:xfrm>
            <a:off x="6982691" y="2917237"/>
            <a:ext cx="2209800" cy="2656753"/>
            <a:chOff x="4800600" y="3200400"/>
            <a:chExt cx="2209800" cy="26567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34B96F-7DCF-4830-C37C-2EAB73D05B04}"/>
                </a:ext>
              </a:extLst>
            </p:cNvPr>
            <p:cNvSpPr txBox="1"/>
            <p:nvPr/>
          </p:nvSpPr>
          <p:spPr>
            <a:xfrm>
              <a:off x="5638800" y="3962400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FE94C5-A8D0-033A-5C36-AE266B2B0CB5}"/>
                </a:ext>
              </a:extLst>
            </p:cNvPr>
            <p:cNvSpPr txBox="1"/>
            <p:nvPr/>
          </p:nvSpPr>
          <p:spPr>
            <a:xfrm>
              <a:off x="5638800" y="432693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EF5892-9ECD-0720-D231-6469DA29DC9B}"/>
                </a:ext>
              </a:extLst>
            </p:cNvPr>
            <p:cNvSpPr txBox="1"/>
            <p:nvPr/>
          </p:nvSpPr>
          <p:spPr>
            <a:xfrm>
              <a:off x="5638800" y="47020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17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24C43D-C8D7-6330-6727-160E4B9247BB}"/>
                </a:ext>
              </a:extLst>
            </p:cNvPr>
            <p:cNvSpPr txBox="1"/>
            <p:nvPr/>
          </p:nvSpPr>
          <p:spPr>
            <a:xfrm>
              <a:off x="5638800" y="50830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42A022-C5D3-86DC-9162-0C5A346E0B46}"/>
                </a:ext>
              </a:extLst>
            </p:cNvPr>
            <p:cNvSpPr txBox="1"/>
            <p:nvPr/>
          </p:nvSpPr>
          <p:spPr>
            <a:xfrm>
              <a:off x="5638800" y="5452404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41D2E3-E43D-7137-4CBD-A2517B79AB14}"/>
                </a:ext>
              </a:extLst>
            </p:cNvPr>
            <p:cNvSpPr txBox="1"/>
            <p:nvPr/>
          </p:nvSpPr>
          <p:spPr>
            <a:xfrm>
              <a:off x="4800600" y="3810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1FBA109-21DE-B41B-ACF1-43F504772611}"/>
                </a:ext>
              </a:extLst>
            </p:cNvPr>
            <p:cNvCxnSpPr/>
            <p:nvPr/>
          </p:nvCxnSpPr>
          <p:spPr>
            <a:xfrm>
              <a:off x="5105400" y="4191000"/>
              <a:ext cx="5334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370981-9165-03AA-D38E-B5D549B2CEA0}"/>
                </a:ext>
              </a:extLst>
            </p:cNvPr>
            <p:cNvSpPr txBox="1"/>
            <p:nvPr/>
          </p:nvSpPr>
          <p:spPr>
            <a:xfrm>
              <a:off x="5638800" y="3595468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E0DB8B-B4F9-F3C8-8356-97E1E9A0FB8D}"/>
                </a:ext>
              </a:extLst>
            </p:cNvPr>
            <p:cNvSpPr txBox="1"/>
            <p:nvPr/>
          </p:nvSpPr>
          <p:spPr>
            <a:xfrm>
              <a:off x="5638800" y="3231996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8EAF3F-20D1-E8D7-ED6B-D15630492D5C}"/>
                </a:ext>
              </a:extLst>
            </p:cNvPr>
            <p:cNvSpPr txBox="1"/>
            <p:nvPr/>
          </p:nvSpPr>
          <p:spPr>
            <a:xfrm>
              <a:off x="6553200" y="3200400"/>
              <a:ext cx="457200" cy="265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89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dirty="0">
                <a:solidFill>
                  <a:srgbClr val="CC00CC"/>
                </a:solidFill>
              </a:rPr>
              <a:t>push(Stack * s , int </a:t>
            </a:r>
            <a:r>
              <a:rPr lang="en-IN" dirty="0" err="1">
                <a:solidFill>
                  <a:srgbClr val="CC00CC"/>
                </a:solidFill>
              </a:rPr>
              <a:t>newItem</a:t>
            </a:r>
            <a:r>
              <a:rPr lang="en-IN" dirty="0">
                <a:solidFill>
                  <a:srgbClr val="CC00CC"/>
                </a:solidFill>
              </a:rPr>
              <a:t>)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599" y="1607014"/>
            <a:ext cx="9857509" cy="1862277"/>
          </a:xfrm>
          <a:noFill/>
        </p:spPr>
        <p:txBody>
          <a:bodyPr>
            <a:normAutofit fontScale="77500" lnSpcReduction="20000"/>
          </a:bodyPr>
          <a:lstStyle/>
          <a:p>
            <a:pPr algn="just" eaLnBrk="1" hangingPunct="1">
              <a:buFont typeface="Wingdings" pitchFamily="2" charset="2"/>
              <a:buChar char="Ø"/>
            </a:pPr>
            <a:r>
              <a:rPr lang="en-US" i="1" dirty="0">
                <a:cs typeface="Times New Roman" pitchFamily="18" charset="0"/>
              </a:rPr>
              <a:t>Function</a:t>
            </a:r>
            <a:r>
              <a:rPr lang="en-US" dirty="0">
                <a:cs typeface="Times New Roman" pitchFamily="18" charset="0"/>
              </a:rPr>
              <a:t>: Adds </a:t>
            </a:r>
            <a:r>
              <a:rPr lang="en-US" dirty="0" err="1">
                <a:cs typeface="Times New Roman" pitchFamily="18" charset="0"/>
              </a:rPr>
              <a:t>newItem</a:t>
            </a:r>
            <a:r>
              <a:rPr lang="en-US" dirty="0">
                <a:cs typeface="Times New Roman" pitchFamily="18" charset="0"/>
              </a:rPr>
              <a:t> to the top of the stack.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i="1" dirty="0">
                <a:cs typeface="Times New Roman" pitchFamily="18" charset="0"/>
              </a:rPr>
              <a:t>Preconditions</a:t>
            </a:r>
            <a:r>
              <a:rPr lang="en-US" dirty="0">
                <a:cs typeface="Times New Roman" pitchFamily="18" charset="0"/>
              </a:rPr>
              <a:t>: Stack has been initialized and </a:t>
            </a:r>
            <a:r>
              <a:rPr lang="en-US" b="1" u="sng" dirty="0">
                <a:solidFill>
                  <a:schemeClr val="accent1"/>
                </a:solidFill>
                <a:cs typeface="Times New Roman" pitchFamily="18" charset="0"/>
              </a:rPr>
              <a:t>is not full</a:t>
            </a:r>
            <a:r>
              <a:rPr lang="en-US" dirty="0">
                <a:cs typeface="Times New Roman" pitchFamily="18" charset="0"/>
              </a:rPr>
              <a:t>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i="1" dirty="0">
                <a:cs typeface="Times New Roman" pitchFamily="18" charset="0"/>
              </a:rPr>
              <a:t>Postconditions</a:t>
            </a:r>
            <a:r>
              <a:rPr lang="en-US" dirty="0">
                <a:cs typeface="Times New Roman" pitchFamily="18" charset="0"/>
              </a:rPr>
              <a:t>: </a:t>
            </a:r>
            <a:r>
              <a:rPr lang="en-US" dirty="0" err="1">
                <a:cs typeface="Times New Roman" pitchFamily="18" charset="0"/>
              </a:rPr>
              <a:t>newItem</a:t>
            </a:r>
            <a:r>
              <a:rPr lang="en-US" dirty="0">
                <a:cs typeface="Times New Roman" pitchFamily="18" charset="0"/>
              </a:rPr>
              <a:t> is at the top of the stack.</a:t>
            </a:r>
          </a:p>
          <a:p>
            <a:pPr marL="0" indent="0" algn="just">
              <a:buNone/>
            </a:pPr>
            <a:r>
              <a:rPr lang="en-US" dirty="0">
                <a:cs typeface="Times New Roman" pitchFamily="18" charset="0"/>
              </a:rPr>
              <a:t>			(1) Increment top by 1</a:t>
            </a:r>
          </a:p>
          <a:p>
            <a:pPr marL="0" indent="0" algn="just" eaLnBrk="1" hangingPunct="1">
              <a:buNone/>
            </a:pPr>
            <a:r>
              <a:rPr lang="en-US" dirty="0">
                <a:cs typeface="Times New Roman" pitchFamily="18" charset="0"/>
              </a:rPr>
              <a:t>			(2) Add </a:t>
            </a:r>
            <a:r>
              <a:rPr lang="en-US" dirty="0" err="1">
                <a:cs typeface="Times New Roman" pitchFamily="18" charset="0"/>
              </a:rPr>
              <a:t>newItem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31771" y="3807027"/>
            <a:ext cx="2209800" cy="2656753"/>
            <a:chOff x="4800600" y="3200400"/>
            <a:chExt cx="2209800" cy="2656753"/>
          </a:xfrm>
        </p:grpSpPr>
        <p:sp>
          <p:nvSpPr>
            <p:cNvPr id="5" name="TextBox 4"/>
            <p:cNvSpPr txBox="1"/>
            <p:nvPr/>
          </p:nvSpPr>
          <p:spPr>
            <a:xfrm>
              <a:off x="5638800" y="3962400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38800" y="432693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8800" y="47020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17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38800" y="50830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67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38800" y="5452404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00600" y="3810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105400" y="4191000"/>
              <a:ext cx="5334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638800" y="3595468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800" y="3231996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53200" y="3200400"/>
              <a:ext cx="457200" cy="265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41571" y="3807027"/>
            <a:ext cx="2057400" cy="2656753"/>
            <a:chOff x="7010400" y="3352800"/>
            <a:chExt cx="2057400" cy="2656753"/>
          </a:xfrm>
        </p:grpSpPr>
        <p:sp>
          <p:nvSpPr>
            <p:cNvPr id="18" name="TextBox 17"/>
            <p:cNvSpPr txBox="1"/>
            <p:nvPr/>
          </p:nvSpPr>
          <p:spPr>
            <a:xfrm>
              <a:off x="7696200" y="4114800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96200" y="447933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96200" y="48544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17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96200" y="52354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96200" y="5604804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0400" y="3581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162800" y="3962400"/>
              <a:ext cx="5334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696200" y="3747868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55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96200" y="3384396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10600" y="3352800"/>
              <a:ext cx="457200" cy="265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40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dirty="0">
                <a:solidFill>
                  <a:srgbClr val="CC00CC"/>
                </a:solidFill>
              </a:rPr>
              <a:t>X = pop(Stack * s)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6915" y="1884718"/>
            <a:ext cx="9498676" cy="2231084"/>
          </a:xfrm>
        </p:spPr>
        <p:txBody>
          <a:bodyPr>
            <a:normAutofit lnSpcReduction="10000"/>
          </a:bodyPr>
          <a:lstStyle/>
          <a:p>
            <a:pPr algn="just" eaLnBrk="1" hangingPunct="1">
              <a:buFont typeface="Wingdings" pitchFamily="2" charset="2"/>
              <a:buChar char="Ø"/>
            </a:pPr>
            <a:r>
              <a:rPr lang="en-US" sz="2400" i="1" dirty="0">
                <a:cs typeface="Times New Roman" pitchFamily="18" charset="0"/>
              </a:rPr>
              <a:t>Function</a:t>
            </a:r>
            <a:r>
              <a:rPr lang="en-US" sz="2400" dirty="0">
                <a:cs typeface="Times New Roman" pitchFamily="18" charset="0"/>
              </a:rPr>
              <a:t>: Returns top element from stack and removes it.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sz="2400" i="1" dirty="0">
                <a:cs typeface="Times New Roman" pitchFamily="18" charset="0"/>
              </a:rPr>
              <a:t>Preconditions</a:t>
            </a:r>
            <a:r>
              <a:rPr lang="en-US" sz="2400" dirty="0">
                <a:cs typeface="Times New Roman" pitchFamily="18" charset="0"/>
              </a:rPr>
              <a:t>: Stack has been initialized and </a:t>
            </a:r>
            <a:r>
              <a:rPr lang="en-US" sz="2200" b="1" u="sng" dirty="0">
                <a:solidFill>
                  <a:schemeClr val="accent1"/>
                </a:solidFill>
                <a:cs typeface="Times New Roman" pitchFamily="18" charset="0"/>
              </a:rPr>
              <a:t>is not empty</a:t>
            </a:r>
            <a:r>
              <a:rPr lang="en-US" sz="2400" dirty="0">
                <a:cs typeface="Times New Roman" pitchFamily="18" charset="0"/>
              </a:rPr>
              <a:t>.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sz="2400" i="1" dirty="0">
                <a:cs typeface="Times New Roman" pitchFamily="18" charset="0"/>
              </a:rPr>
              <a:t>Postconditions</a:t>
            </a:r>
            <a:r>
              <a:rPr lang="en-US" sz="2400" dirty="0">
                <a:cs typeface="Times New Roman" pitchFamily="18" charset="0"/>
              </a:rPr>
              <a:t>: Top element has been removed from stack and returned</a:t>
            </a:r>
            <a:r>
              <a:rPr lang="en-US" sz="2400" dirty="0">
                <a:ea typeface="MS Mincho" pitchFamily="49" charset="-128"/>
              </a:rPr>
              <a:t>.</a:t>
            </a:r>
            <a:endParaRPr lang="en-US" sz="2400" dirty="0">
              <a:cs typeface="Times New Roman" pitchFamily="18" charset="0"/>
            </a:endParaRPr>
          </a:p>
          <a:p>
            <a:pPr marL="0" indent="0" algn="just" eaLnBrk="1" hangingPunct="1">
              <a:buNone/>
            </a:pPr>
            <a:r>
              <a:rPr lang="en-US" sz="2400" dirty="0">
                <a:cs typeface="Times New Roman" pitchFamily="18" charset="0"/>
              </a:rPr>
              <a:t>			(1) Decrement top by 1</a:t>
            </a:r>
            <a:endParaRPr lang="en-US" sz="2400" dirty="0"/>
          </a:p>
          <a:p>
            <a:pPr marL="0" indent="0" algn="just" eaLnBrk="1" hangingPunct="1">
              <a:buNone/>
            </a:pPr>
            <a:r>
              <a:rPr lang="en-US" sz="2400" dirty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28953" y="3914764"/>
            <a:ext cx="2209800" cy="2656753"/>
            <a:chOff x="4800600" y="3200400"/>
            <a:chExt cx="2209800" cy="2656753"/>
          </a:xfrm>
        </p:grpSpPr>
        <p:sp>
          <p:nvSpPr>
            <p:cNvPr id="6" name="TextBox 5"/>
            <p:cNvSpPr txBox="1"/>
            <p:nvPr/>
          </p:nvSpPr>
          <p:spPr>
            <a:xfrm>
              <a:off x="5638800" y="3962400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8800" y="432693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38800" y="47020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17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38800" y="50830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67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38800" y="5452404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0600" y="3810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105400" y="4191000"/>
              <a:ext cx="5334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638800" y="3595468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800" y="3231996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53200" y="3200400"/>
              <a:ext cx="457200" cy="265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76353" y="3934692"/>
            <a:ext cx="2057400" cy="2656753"/>
            <a:chOff x="7010400" y="3352800"/>
            <a:chExt cx="2057400" cy="2656753"/>
          </a:xfrm>
        </p:grpSpPr>
        <p:sp>
          <p:nvSpPr>
            <p:cNvPr id="17" name="TextBox 16"/>
            <p:cNvSpPr txBox="1"/>
            <p:nvPr/>
          </p:nvSpPr>
          <p:spPr>
            <a:xfrm>
              <a:off x="7696200" y="4114800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96200" y="447933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96200" y="48544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17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96200" y="5235472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67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96200" y="5604804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0400" y="3581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top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162800" y="3962400"/>
              <a:ext cx="5334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696200" y="3747868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96200" y="3384396"/>
              <a:ext cx="8382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10600" y="3352800"/>
              <a:ext cx="457200" cy="265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6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5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4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pPr>
                <a:lnSpc>
                  <a:spcPts val="29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51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810" y="19909"/>
            <a:ext cx="10515600" cy="1325563"/>
          </a:xfrm>
        </p:spPr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810" y="1354575"/>
            <a:ext cx="10515600" cy="5054538"/>
          </a:xfrm>
        </p:spPr>
        <p:txBody>
          <a:bodyPr>
            <a:normAutofit fontScale="92500" lnSpcReduction="20000"/>
          </a:bodyPr>
          <a:lstStyle/>
          <a:p>
            <a:pPr algn="just">
              <a:spcAft>
                <a:spcPts val="600"/>
              </a:spcAft>
            </a:pPr>
            <a:r>
              <a:rPr lang="en-US" sz="2400" dirty="0"/>
              <a:t>A stack is a list of elements in which an element may be added or removed only at one end, called the </a:t>
            </a:r>
            <a:r>
              <a:rPr lang="en-US" sz="2400" b="1" i="1" dirty="0">
                <a:solidFill>
                  <a:srgbClr val="CC00CC"/>
                </a:solidFill>
              </a:rPr>
              <a:t>top of the stack</a:t>
            </a:r>
            <a:r>
              <a:rPr lang="en-US" sz="2400" b="1" i="1" dirty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  <a:p>
            <a:pPr algn="just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/>
              <a:t>Stacks are also called </a:t>
            </a:r>
            <a:r>
              <a:rPr lang="en-US" sz="2400" b="1" i="1" dirty="0">
                <a:solidFill>
                  <a:srgbClr val="FF0000"/>
                </a:solidFill>
              </a:rPr>
              <a:t>last-in first-out (LIFO) </a:t>
            </a:r>
            <a:r>
              <a:rPr lang="en-US" sz="2400" dirty="0"/>
              <a:t>lists.</a:t>
            </a:r>
          </a:p>
          <a:p>
            <a:r>
              <a:rPr lang="en-US" sz="2400" dirty="0"/>
              <a:t>Applications in computer science.</a:t>
            </a:r>
          </a:p>
          <a:p>
            <a:pPr marL="0" indent="0">
              <a:buNone/>
            </a:pPr>
            <a:r>
              <a:rPr lang="en-US" sz="2400" dirty="0"/>
              <a:t>1. The notion of recursion is fundamental in computer science</a:t>
            </a:r>
            <a:r>
              <a:rPr lang="en-US" i="1" dirty="0"/>
              <a:t>. </a:t>
            </a:r>
          </a:p>
          <a:p>
            <a:pPr marL="0" indent="0">
              <a:buNone/>
            </a:pPr>
            <a:r>
              <a:rPr lang="en-US" sz="2400" i="1" dirty="0"/>
              <a:t>	One way of simulating </a:t>
            </a:r>
            <a:r>
              <a:rPr lang="en-US" sz="2400" dirty="0"/>
              <a:t>recursion is by means of stack structure.</a:t>
            </a:r>
          </a:p>
          <a:p>
            <a:pPr marL="0" indent="0">
              <a:buNone/>
            </a:pPr>
            <a:r>
              <a:rPr lang="en-US" sz="2400" dirty="0"/>
              <a:t>2. Reversing a list</a:t>
            </a:r>
          </a:p>
          <a:p>
            <a:pPr marL="0" indent="0">
              <a:buNone/>
            </a:pPr>
            <a:r>
              <a:rPr lang="en-US" sz="2400" dirty="0"/>
              <a:t>3. Parentheses checker</a:t>
            </a:r>
          </a:p>
          <a:p>
            <a:pPr marL="0" indent="0">
              <a:buNone/>
            </a:pPr>
            <a:r>
              <a:rPr lang="en-US" sz="2400" dirty="0"/>
              <a:t>4. Polish Notation: Conversion of an infix expression into a postfix expression</a:t>
            </a:r>
          </a:p>
          <a:p>
            <a:pPr marL="0" indent="0">
              <a:buNone/>
            </a:pPr>
            <a:r>
              <a:rPr lang="en-US" sz="2400" dirty="0"/>
              <a:t>	Evaluation of a postfix expression</a:t>
            </a:r>
          </a:p>
          <a:p>
            <a:pPr marL="0" indent="0">
              <a:buNone/>
            </a:pPr>
            <a:r>
              <a:rPr lang="en-US" sz="2400" dirty="0"/>
              <a:t>	Conversion of an infix expression into a prefix expression</a:t>
            </a:r>
          </a:p>
          <a:p>
            <a:pPr marL="0" indent="0">
              <a:buNone/>
            </a:pPr>
            <a:r>
              <a:rPr lang="en-US" sz="2400" dirty="0"/>
              <a:t>	Evaluation of a prefix expression</a:t>
            </a:r>
          </a:p>
          <a:p>
            <a:pPr marL="0" indent="0">
              <a:buNone/>
            </a:pPr>
            <a:r>
              <a:rPr lang="en-US" sz="2400" dirty="0"/>
              <a:t>5. Tower of Hanoi</a:t>
            </a:r>
          </a:p>
          <a:p>
            <a:pPr algn="just">
              <a:spcAft>
                <a:spcPts val="600"/>
              </a:spcAft>
              <a:buFont typeface="Wingdings" pitchFamily="2" charset="2"/>
              <a:buChar char="Ø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314B-273C-C135-B2FE-5E1E1327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74180"/>
            <a:ext cx="7590905" cy="5409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C00CC"/>
                </a:solidFill>
              </a:rPr>
              <a:t>#include "</a:t>
            </a:r>
            <a:r>
              <a:rPr lang="en-IN" dirty="0" err="1">
                <a:solidFill>
                  <a:srgbClr val="CC00CC"/>
                </a:solidFill>
              </a:rPr>
              <a:t>stackCharacter.c</a:t>
            </a:r>
            <a:r>
              <a:rPr lang="en-IN" dirty="0">
                <a:solidFill>
                  <a:srgbClr val="CC00CC"/>
                </a:solidFill>
              </a:rPr>
              <a:t>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AC338-880F-BEF7-0484-3BBDF4ED90E6}"/>
              </a:ext>
            </a:extLst>
          </p:cNvPr>
          <p:cNvSpPr txBox="1"/>
          <p:nvPr/>
        </p:nvSpPr>
        <p:spPr>
          <a:xfrm>
            <a:off x="264621" y="615142"/>
            <a:ext cx="60973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#define MAX 100</a:t>
            </a:r>
          </a:p>
          <a:p>
            <a:r>
              <a:rPr lang="en-IN" dirty="0"/>
              <a:t>typedef struct{</a:t>
            </a:r>
          </a:p>
          <a:p>
            <a:r>
              <a:rPr lang="en-IN" dirty="0"/>
              <a:t>	char </a:t>
            </a:r>
            <a:r>
              <a:rPr lang="en-IN" dirty="0" err="1"/>
              <a:t>bkt</a:t>
            </a:r>
            <a:r>
              <a:rPr lang="en-IN" dirty="0"/>
              <a:t>[MAX];</a:t>
            </a:r>
          </a:p>
          <a:p>
            <a:r>
              <a:rPr lang="en-IN" dirty="0"/>
              <a:t>	int top;</a:t>
            </a:r>
          </a:p>
          <a:p>
            <a:r>
              <a:rPr lang="en-IN" dirty="0"/>
              <a:t>}stack;</a:t>
            </a:r>
          </a:p>
          <a:p>
            <a:r>
              <a:rPr lang="en-IN" dirty="0"/>
              <a:t>stack </a:t>
            </a:r>
            <a:r>
              <a:rPr lang="en-IN" b="1" dirty="0" err="1"/>
              <a:t>init</a:t>
            </a:r>
            <a:r>
              <a:rPr lang="en-IN" dirty="0"/>
              <a:t>(){</a:t>
            </a:r>
          </a:p>
          <a:p>
            <a:r>
              <a:rPr lang="en-IN" dirty="0"/>
              <a:t>	stack s;</a:t>
            </a:r>
          </a:p>
          <a:p>
            <a:r>
              <a:rPr lang="en-IN" dirty="0"/>
              <a:t>	</a:t>
            </a:r>
            <a:r>
              <a:rPr lang="en-IN" dirty="0" err="1"/>
              <a:t>s.top</a:t>
            </a:r>
            <a:r>
              <a:rPr lang="en-IN" dirty="0"/>
              <a:t> = -1;</a:t>
            </a:r>
          </a:p>
          <a:p>
            <a:r>
              <a:rPr lang="en-IN" dirty="0"/>
              <a:t>	return s;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int </a:t>
            </a:r>
            <a:r>
              <a:rPr lang="en-IN" b="1" dirty="0" err="1"/>
              <a:t>isEmpty</a:t>
            </a:r>
            <a:r>
              <a:rPr lang="en-IN" dirty="0"/>
              <a:t>(stack * </a:t>
            </a:r>
            <a:r>
              <a:rPr lang="en-IN" dirty="0" err="1"/>
              <a:t>ps</a:t>
            </a:r>
            <a:r>
              <a:rPr lang="en-IN" dirty="0"/>
              <a:t>){</a:t>
            </a:r>
          </a:p>
          <a:p>
            <a:r>
              <a:rPr lang="en-IN" dirty="0"/>
              <a:t>	return (</a:t>
            </a:r>
            <a:r>
              <a:rPr lang="en-IN" dirty="0" err="1"/>
              <a:t>ps</a:t>
            </a:r>
            <a:r>
              <a:rPr lang="en-IN" dirty="0"/>
              <a:t>-&gt;top ==-1);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int </a:t>
            </a:r>
            <a:r>
              <a:rPr lang="en-IN" b="1" dirty="0" err="1"/>
              <a:t>isFull</a:t>
            </a:r>
            <a:r>
              <a:rPr lang="en-IN" dirty="0"/>
              <a:t>(stack * </a:t>
            </a:r>
            <a:r>
              <a:rPr lang="en-IN" dirty="0" err="1"/>
              <a:t>ps</a:t>
            </a:r>
            <a:r>
              <a:rPr lang="en-IN" dirty="0"/>
              <a:t>){</a:t>
            </a:r>
          </a:p>
          <a:p>
            <a:r>
              <a:rPr lang="en-IN" dirty="0"/>
              <a:t>	return(</a:t>
            </a:r>
            <a:r>
              <a:rPr lang="en-IN" dirty="0" err="1"/>
              <a:t>ps</a:t>
            </a:r>
            <a:r>
              <a:rPr lang="en-IN" dirty="0"/>
              <a:t>-&gt;top ==MAX-1);</a:t>
            </a:r>
          </a:p>
          <a:p>
            <a:r>
              <a:rPr lang="en-IN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7A089-9251-95EA-DB42-1A7EA87BC047}"/>
              </a:ext>
            </a:extLst>
          </p:cNvPr>
          <p:cNvSpPr txBox="1"/>
          <p:nvPr/>
        </p:nvSpPr>
        <p:spPr>
          <a:xfrm>
            <a:off x="6362005" y="713840"/>
            <a:ext cx="609738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char </a:t>
            </a:r>
            <a:r>
              <a:rPr lang="en-IN" b="1" dirty="0"/>
              <a:t>pop</a:t>
            </a:r>
            <a:r>
              <a:rPr lang="en-IN" dirty="0"/>
              <a:t>(stack * </a:t>
            </a:r>
            <a:r>
              <a:rPr lang="en-IN" dirty="0" err="1"/>
              <a:t>ps</a:t>
            </a:r>
            <a:r>
              <a:rPr lang="en-IN" dirty="0"/>
              <a:t>){</a:t>
            </a:r>
          </a:p>
          <a:p>
            <a:r>
              <a:rPr lang="en-IN" dirty="0"/>
              <a:t>	if(</a:t>
            </a:r>
            <a:r>
              <a:rPr lang="en-IN" dirty="0" err="1"/>
              <a:t>isEmpty</a:t>
            </a:r>
            <a:r>
              <a:rPr lang="en-IN" dirty="0"/>
              <a:t>(</a:t>
            </a:r>
            <a:r>
              <a:rPr lang="en-IN" dirty="0" err="1"/>
              <a:t>ps</a:t>
            </a:r>
            <a:r>
              <a:rPr lang="en-IN" dirty="0"/>
              <a:t>))</a:t>
            </a:r>
          </a:p>
          <a:p>
            <a:r>
              <a:rPr lang="en-IN" dirty="0"/>
              <a:t>	{</a:t>
            </a:r>
          </a:p>
          <a:p>
            <a:r>
              <a:rPr lang="en-IN" dirty="0"/>
              <a:t>		printf("\</a:t>
            </a:r>
            <a:r>
              <a:rPr lang="en-IN" dirty="0" err="1"/>
              <a:t>nno</a:t>
            </a:r>
            <a:r>
              <a:rPr lang="en-IN" dirty="0"/>
              <a:t> element: will underflow");</a:t>
            </a:r>
          </a:p>
          <a:p>
            <a:r>
              <a:rPr lang="en-IN" dirty="0"/>
              <a:t>		return -1;</a:t>
            </a:r>
          </a:p>
          <a:p>
            <a:r>
              <a:rPr lang="en-IN" dirty="0"/>
              <a:t>	}</a:t>
            </a:r>
          </a:p>
          <a:p>
            <a:r>
              <a:rPr lang="en-IN" dirty="0"/>
              <a:t>	char </a:t>
            </a:r>
            <a:r>
              <a:rPr lang="en-IN" dirty="0" err="1"/>
              <a:t>ele</a:t>
            </a:r>
            <a:r>
              <a:rPr lang="en-IN" dirty="0"/>
              <a:t> = </a:t>
            </a:r>
            <a:r>
              <a:rPr lang="en-IN" dirty="0" err="1"/>
              <a:t>ps</a:t>
            </a:r>
            <a:r>
              <a:rPr lang="en-IN" dirty="0"/>
              <a:t>-&gt;</a:t>
            </a:r>
            <a:r>
              <a:rPr lang="en-IN" dirty="0" err="1"/>
              <a:t>bkt</a:t>
            </a:r>
            <a:r>
              <a:rPr lang="en-IN" dirty="0"/>
              <a:t>[</a:t>
            </a:r>
            <a:r>
              <a:rPr lang="en-IN" dirty="0" err="1"/>
              <a:t>ps</a:t>
            </a:r>
            <a:r>
              <a:rPr lang="en-IN" dirty="0"/>
              <a:t>-&gt;top];</a:t>
            </a:r>
          </a:p>
          <a:p>
            <a:r>
              <a:rPr lang="en-IN" dirty="0"/>
              <a:t>	</a:t>
            </a:r>
            <a:r>
              <a:rPr lang="en-IN" dirty="0" err="1"/>
              <a:t>ps</a:t>
            </a:r>
            <a:r>
              <a:rPr lang="en-IN" dirty="0"/>
              <a:t>-&gt;top --;</a:t>
            </a:r>
          </a:p>
          <a:p>
            <a:r>
              <a:rPr lang="en-IN" dirty="0"/>
              <a:t>	return </a:t>
            </a:r>
            <a:r>
              <a:rPr lang="en-IN" dirty="0" err="1"/>
              <a:t>ele</a:t>
            </a:r>
            <a:r>
              <a:rPr lang="en-IN" dirty="0"/>
              <a:t>;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char </a:t>
            </a:r>
            <a:r>
              <a:rPr lang="en-IN" b="1" dirty="0"/>
              <a:t>top</a:t>
            </a:r>
            <a:r>
              <a:rPr lang="en-IN" dirty="0"/>
              <a:t>(stack * </a:t>
            </a:r>
            <a:r>
              <a:rPr lang="en-IN" dirty="0" err="1"/>
              <a:t>ps</a:t>
            </a:r>
            <a:r>
              <a:rPr lang="en-IN" dirty="0"/>
              <a:t>){</a:t>
            </a:r>
          </a:p>
          <a:p>
            <a:r>
              <a:rPr lang="en-IN" dirty="0"/>
              <a:t>	if(</a:t>
            </a:r>
            <a:r>
              <a:rPr lang="en-IN" dirty="0" err="1"/>
              <a:t>isEmpty</a:t>
            </a:r>
            <a:r>
              <a:rPr lang="en-IN" dirty="0"/>
              <a:t>(</a:t>
            </a:r>
            <a:r>
              <a:rPr lang="en-IN" dirty="0" err="1"/>
              <a:t>ps</a:t>
            </a:r>
            <a:r>
              <a:rPr lang="en-IN" dirty="0"/>
              <a:t>)) {</a:t>
            </a:r>
          </a:p>
          <a:p>
            <a:r>
              <a:rPr lang="en-IN" dirty="0"/>
              <a:t>		printf("\</a:t>
            </a:r>
            <a:r>
              <a:rPr lang="en-IN" dirty="0" err="1"/>
              <a:t>nStack</a:t>
            </a:r>
            <a:r>
              <a:rPr lang="en-IN" dirty="0"/>
              <a:t> is empty");</a:t>
            </a:r>
          </a:p>
          <a:p>
            <a:r>
              <a:rPr lang="en-IN" dirty="0"/>
              <a:t>		return 0;</a:t>
            </a:r>
          </a:p>
          <a:p>
            <a:r>
              <a:rPr lang="en-IN" dirty="0"/>
              <a:t>	}</a:t>
            </a:r>
          </a:p>
          <a:p>
            <a:r>
              <a:rPr lang="en-IN" dirty="0"/>
              <a:t>	return </a:t>
            </a:r>
            <a:r>
              <a:rPr lang="en-IN" dirty="0" err="1"/>
              <a:t>ps</a:t>
            </a:r>
            <a:r>
              <a:rPr lang="en-IN" dirty="0"/>
              <a:t>-&gt;</a:t>
            </a:r>
            <a:r>
              <a:rPr lang="en-IN" dirty="0" err="1"/>
              <a:t>bkt</a:t>
            </a:r>
            <a:r>
              <a:rPr lang="en-IN" dirty="0"/>
              <a:t>[</a:t>
            </a:r>
            <a:r>
              <a:rPr lang="en-IN" dirty="0" err="1"/>
              <a:t>ps</a:t>
            </a:r>
            <a:r>
              <a:rPr lang="en-IN" dirty="0"/>
              <a:t>-&gt;top];</a:t>
            </a:r>
          </a:p>
          <a:p>
            <a:r>
              <a:rPr lang="en-IN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DAA1A-9B26-1C83-FD81-B54D06BBA907}"/>
              </a:ext>
            </a:extLst>
          </p:cNvPr>
          <p:cNvSpPr txBox="1"/>
          <p:nvPr/>
        </p:nvSpPr>
        <p:spPr>
          <a:xfrm>
            <a:off x="198120" y="5088696"/>
            <a:ext cx="54323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void </a:t>
            </a:r>
            <a:r>
              <a:rPr lang="en-IN" b="1" dirty="0"/>
              <a:t>push</a:t>
            </a:r>
            <a:r>
              <a:rPr lang="en-IN" dirty="0"/>
              <a:t>(stack * </a:t>
            </a:r>
            <a:r>
              <a:rPr lang="en-IN" dirty="0" err="1"/>
              <a:t>ps</a:t>
            </a:r>
            <a:r>
              <a:rPr lang="en-IN" dirty="0"/>
              <a:t>, char </a:t>
            </a:r>
            <a:r>
              <a:rPr lang="en-IN" dirty="0" err="1"/>
              <a:t>ch</a:t>
            </a:r>
            <a:r>
              <a:rPr lang="en-IN" dirty="0"/>
              <a:t>){</a:t>
            </a:r>
          </a:p>
          <a:p>
            <a:r>
              <a:rPr lang="en-IN" dirty="0"/>
              <a:t>	if(</a:t>
            </a:r>
            <a:r>
              <a:rPr lang="en-IN" dirty="0" err="1"/>
              <a:t>isFull</a:t>
            </a:r>
            <a:r>
              <a:rPr lang="en-IN" dirty="0"/>
              <a:t>(</a:t>
            </a:r>
            <a:r>
              <a:rPr lang="en-IN" dirty="0" err="1"/>
              <a:t>ps</a:t>
            </a:r>
            <a:r>
              <a:rPr lang="en-IN" dirty="0"/>
              <a:t>))</a:t>
            </a:r>
          </a:p>
          <a:p>
            <a:r>
              <a:rPr lang="en-IN" dirty="0"/>
              <a:t>		printf("\</a:t>
            </a:r>
            <a:r>
              <a:rPr lang="en-IN" dirty="0" err="1"/>
              <a:t>nno</a:t>
            </a:r>
            <a:r>
              <a:rPr lang="en-IN" dirty="0"/>
              <a:t> space: will overflow");</a:t>
            </a:r>
          </a:p>
          <a:p>
            <a:r>
              <a:rPr lang="en-IN" dirty="0"/>
              <a:t>	else{</a:t>
            </a:r>
          </a:p>
          <a:p>
            <a:r>
              <a:rPr lang="en-IN" dirty="0"/>
              <a:t>		</a:t>
            </a:r>
            <a:r>
              <a:rPr lang="en-IN" dirty="0" err="1"/>
              <a:t>ps</a:t>
            </a:r>
            <a:r>
              <a:rPr lang="en-IN" dirty="0"/>
              <a:t>-&gt;top ++;</a:t>
            </a:r>
          </a:p>
          <a:p>
            <a:r>
              <a:rPr lang="en-IN" dirty="0"/>
              <a:t>		</a:t>
            </a:r>
            <a:r>
              <a:rPr lang="en-IN" dirty="0" err="1"/>
              <a:t>ps</a:t>
            </a:r>
            <a:r>
              <a:rPr lang="en-IN" dirty="0"/>
              <a:t>-&gt;</a:t>
            </a:r>
            <a:r>
              <a:rPr lang="en-IN" dirty="0" err="1"/>
              <a:t>bkt</a:t>
            </a:r>
            <a:r>
              <a:rPr lang="en-IN" dirty="0"/>
              <a:t>[</a:t>
            </a:r>
            <a:r>
              <a:rPr lang="en-IN" dirty="0" err="1"/>
              <a:t>ps</a:t>
            </a:r>
            <a:r>
              <a:rPr lang="en-IN" dirty="0"/>
              <a:t>-&gt;top] = </a:t>
            </a:r>
            <a:r>
              <a:rPr lang="en-IN" dirty="0" err="1"/>
              <a:t>ch</a:t>
            </a:r>
            <a:r>
              <a:rPr lang="en-IN" dirty="0"/>
              <a:t>; }}</a:t>
            </a:r>
          </a:p>
        </p:txBody>
      </p:sp>
    </p:spTree>
    <p:extLst>
      <p:ext uri="{BB962C8B-B14F-4D97-AF65-F5344CB8AC3E}">
        <p14:creationId xmlns:p14="http://schemas.microsoft.com/office/powerpoint/2010/main" val="3306830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ACB2-886D-EE23-8801-199096E2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Mathematical Expressions: Three 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1266D-EB68-3EE9-8650-158DE130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992"/>
            <a:ext cx="10774680" cy="48079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Expression: Operators and Operands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Infix Notation: Operator is specified </a:t>
            </a:r>
            <a:r>
              <a:rPr lang="en-IN" b="1" dirty="0">
                <a:solidFill>
                  <a:srgbClr val="CC00CC"/>
                </a:solidFill>
              </a:rPr>
              <a:t>between</a:t>
            </a:r>
            <a:r>
              <a:rPr lang="en-IN" dirty="0"/>
              <a:t> the operands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a+b</a:t>
            </a:r>
            <a:endParaRPr lang="en-IN" dirty="0"/>
          </a:p>
          <a:p>
            <a:r>
              <a:rPr lang="en-IN" dirty="0"/>
              <a:t>Prefix Notation: Operator is specified </a:t>
            </a:r>
            <a:r>
              <a:rPr lang="en-IN" b="1" dirty="0">
                <a:solidFill>
                  <a:srgbClr val="CC00CC"/>
                </a:solidFill>
              </a:rPr>
              <a:t>before</a:t>
            </a:r>
            <a:r>
              <a:rPr lang="en-IN" dirty="0"/>
              <a:t> the operands</a:t>
            </a:r>
          </a:p>
          <a:p>
            <a:pPr marL="0" indent="0">
              <a:buNone/>
            </a:pPr>
            <a:r>
              <a:rPr lang="en-IN" dirty="0"/>
              <a:t>	+ab</a:t>
            </a:r>
          </a:p>
          <a:p>
            <a:pPr marL="0" indent="0">
              <a:buNone/>
            </a:pPr>
            <a:r>
              <a:rPr lang="en-IN" sz="2400" dirty="0"/>
              <a:t>History: Invented by Polish Mathematician </a:t>
            </a:r>
            <a:r>
              <a:rPr lang="en-US" sz="2400" dirty="0"/>
              <a:t>Jan </a:t>
            </a:r>
            <a:r>
              <a:rPr lang="en-US" sz="2400" dirty="0" err="1"/>
              <a:t>Łukasiewicz</a:t>
            </a:r>
            <a:r>
              <a:rPr lang="en-US" sz="2400" dirty="0"/>
              <a:t> in the 1920s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So called </a:t>
            </a:r>
            <a:r>
              <a:rPr lang="en-IN" sz="2400" b="1" u="sng" dirty="0"/>
              <a:t>Polish Notation</a:t>
            </a:r>
          </a:p>
          <a:p>
            <a:r>
              <a:rPr lang="en-IN" dirty="0"/>
              <a:t>Postfix Notation: Operator is specified </a:t>
            </a:r>
            <a:r>
              <a:rPr lang="en-IN" b="1" dirty="0">
                <a:solidFill>
                  <a:srgbClr val="CC00CC"/>
                </a:solidFill>
              </a:rPr>
              <a:t>after</a:t>
            </a:r>
            <a:r>
              <a:rPr lang="en-IN" dirty="0"/>
              <a:t> the operands</a:t>
            </a:r>
          </a:p>
          <a:p>
            <a:pPr marL="0" indent="0">
              <a:buNone/>
            </a:pPr>
            <a:r>
              <a:rPr lang="en-IN" dirty="0"/>
              <a:t>	ab+</a:t>
            </a:r>
          </a:p>
          <a:p>
            <a:pPr marL="0" indent="0">
              <a:buNone/>
            </a:pPr>
            <a:r>
              <a:rPr lang="en-IN" sz="2400" dirty="0"/>
              <a:t>Also called </a:t>
            </a:r>
            <a:r>
              <a:rPr lang="en-IN" sz="2400" b="1" u="sng" dirty="0"/>
              <a:t>Reverse Polish Notation, RPN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13823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08093-7C45-825C-0BB0-4296CE24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ADT as different from a 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859ED-98A9-BA44-3F7B-0E26B8D6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 defined purely on its behavior</a:t>
            </a:r>
          </a:p>
          <a:p>
            <a:r>
              <a:rPr lang="en-US" dirty="0"/>
              <a:t>Considered removed from the implementation</a:t>
            </a:r>
          </a:p>
          <a:p>
            <a:r>
              <a:rPr lang="en-US" dirty="0"/>
              <a:t>An abstract data type (ADT) is the way we look at a data structure, focusing on </a:t>
            </a:r>
            <a:r>
              <a:rPr lang="en-US" b="1" dirty="0"/>
              <a:t>what</a:t>
            </a:r>
            <a:r>
              <a:rPr lang="en-US" dirty="0"/>
              <a:t> it does and ignoring how it does its job</a:t>
            </a:r>
          </a:p>
          <a:p>
            <a:r>
              <a:rPr lang="en-US" dirty="0"/>
              <a:t>Examples: Stacks and queues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434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DD4E-A498-937C-8734-6E9553F3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Associativity and Precedence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6DC62-3AD7-A8BB-CC1F-6E62CA32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027219" cy="445048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1"/>
                </a:solidFill>
              </a:rPr>
              <a:t>Mathematics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Fully associative:</a:t>
            </a:r>
          </a:p>
          <a:p>
            <a:pPr marL="0" indent="0">
              <a:buNone/>
            </a:pPr>
            <a:r>
              <a:rPr lang="en-IN" dirty="0"/>
              <a:t>*  e.g. 2*3*4</a:t>
            </a:r>
          </a:p>
          <a:p>
            <a:pPr marL="0" indent="0">
              <a:buNone/>
            </a:pPr>
            <a:r>
              <a:rPr lang="en-IN" dirty="0"/>
              <a:t>+  e.g. 2+3+4</a:t>
            </a:r>
          </a:p>
          <a:p>
            <a:pPr marL="0" indent="0">
              <a:buNone/>
            </a:pPr>
            <a:r>
              <a:rPr lang="en-IN" dirty="0"/>
              <a:t>Not Associative</a:t>
            </a:r>
          </a:p>
          <a:p>
            <a:pPr marL="0" indent="0">
              <a:buNone/>
            </a:pPr>
            <a:r>
              <a:rPr lang="en-IN" dirty="0"/>
              <a:t>-  e.g. 4-3-2</a:t>
            </a:r>
          </a:p>
          <a:p>
            <a:pPr marL="0" indent="0">
              <a:buNone/>
            </a:pPr>
            <a:r>
              <a:rPr lang="en-IN" dirty="0"/>
              <a:t>/ e.g. 6/3/2</a:t>
            </a:r>
          </a:p>
          <a:p>
            <a:pPr marL="0" indent="0">
              <a:buNone/>
            </a:pPr>
            <a:r>
              <a:rPr lang="en-IN" dirty="0"/>
              <a:t>^ e.g. 2^3^2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986AA4-3E4C-BABE-52EE-09AF9618D78A}"/>
              </a:ext>
            </a:extLst>
          </p:cNvPr>
          <p:cNvSpPr txBox="1">
            <a:spLocks/>
          </p:cNvSpPr>
          <p:nvPr/>
        </p:nvSpPr>
        <p:spPr>
          <a:xfrm>
            <a:off x="4082934" y="1825625"/>
            <a:ext cx="3027219" cy="4450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solidFill>
                  <a:schemeClr val="accent1"/>
                </a:solidFill>
              </a:rPr>
              <a:t>Programming</a:t>
            </a:r>
            <a:r>
              <a:rPr lang="en-IN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Associative: </a:t>
            </a:r>
            <a:r>
              <a:rPr lang="en-IN" dirty="0">
                <a:solidFill>
                  <a:schemeClr val="accent6"/>
                </a:solidFill>
              </a:rPr>
              <a:t>L</a:t>
            </a:r>
            <a:r>
              <a:rPr lang="en-IN" dirty="0">
                <a:solidFill>
                  <a:schemeClr val="accent6"/>
                </a:solidFill>
                <a:sym typeface="Wingdings" panose="05000000000000000000" pitchFamily="2" charset="2"/>
              </a:rPr>
              <a:t>R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*  e.g. 2*3*4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+  e.g. 2+3+4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Not Associative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-  e.g. 4-3-2 </a:t>
            </a:r>
            <a:r>
              <a:rPr lang="en-IN" dirty="0">
                <a:solidFill>
                  <a:schemeClr val="accent6"/>
                </a:solidFill>
              </a:rPr>
              <a:t>L</a:t>
            </a:r>
            <a:r>
              <a:rPr lang="en-IN" dirty="0">
                <a:solidFill>
                  <a:schemeClr val="accent6"/>
                </a:solidFill>
                <a:sym typeface="Wingdings" panose="05000000000000000000" pitchFamily="2" charset="2"/>
              </a:rPr>
              <a:t>R</a:t>
            </a: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/ e.g. 6/3/2 </a:t>
            </a:r>
            <a:r>
              <a:rPr lang="en-IN" dirty="0">
                <a:solidFill>
                  <a:schemeClr val="accent6"/>
                </a:solidFill>
              </a:rPr>
              <a:t>L</a:t>
            </a:r>
            <a:r>
              <a:rPr lang="en-IN" dirty="0">
                <a:solidFill>
                  <a:schemeClr val="accent6"/>
                </a:solidFill>
                <a:sym typeface="Wingdings" panose="05000000000000000000" pitchFamily="2" charset="2"/>
              </a:rPr>
              <a:t>R</a:t>
            </a: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^ e.g. 2^3^2 </a:t>
            </a:r>
            <a:r>
              <a:rPr lang="en-IN" dirty="0">
                <a:solidFill>
                  <a:schemeClr val="accent6"/>
                </a:solidFill>
              </a:rPr>
              <a:t>R</a:t>
            </a:r>
            <a:r>
              <a:rPr lang="en-IN" dirty="0">
                <a:solidFill>
                  <a:schemeClr val="accent6"/>
                </a:solidFill>
                <a:sym typeface="Wingdings" panose="05000000000000000000" pitchFamily="2" charset="2"/>
              </a:rPr>
              <a:t>L</a:t>
            </a: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FAB67B-3FF6-04D7-A9EA-0758328AA236}"/>
              </a:ext>
            </a:extLst>
          </p:cNvPr>
          <p:cNvSpPr txBox="1">
            <a:spLocks/>
          </p:cNvSpPr>
          <p:nvPr/>
        </p:nvSpPr>
        <p:spPr>
          <a:xfrm>
            <a:off x="8267007" y="1825625"/>
            <a:ext cx="3027219" cy="4450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solidFill>
                  <a:srgbClr val="CC00CC"/>
                </a:solidFill>
              </a:rPr>
              <a:t>Precedence</a:t>
            </a:r>
            <a:r>
              <a:rPr lang="en-IN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^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Unary + </a:t>
            </a:r>
          </a:p>
          <a:p>
            <a:pPr marL="0" indent="0">
              <a:buNone/>
            </a:pPr>
            <a:r>
              <a:rPr lang="en-IN" dirty="0"/>
              <a:t>* / %</a:t>
            </a:r>
          </a:p>
          <a:p>
            <a:pPr marL="0" indent="0">
              <a:buNone/>
            </a:pPr>
            <a:r>
              <a:rPr lang="en-IN" dirty="0"/>
              <a:t>+ 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E747EE-E8E5-7191-4776-A0A9DDA89A48}"/>
              </a:ext>
            </a:extLst>
          </p:cNvPr>
          <p:cNvGrpSpPr/>
          <p:nvPr/>
        </p:nvGrpSpPr>
        <p:grpSpPr>
          <a:xfrm>
            <a:off x="9942022" y="2261062"/>
            <a:ext cx="1000297" cy="2419003"/>
            <a:chOff x="9942022" y="2261062"/>
            <a:chExt cx="1000297" cy="241900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E4AEB91-7DB8-BB39-9292-4B146221A0C5}"/>
                </a:ext>
              </a:extLst>
            </p:cNvPr>
            <p:cNvCxnSpPr>
              <a:cxnSpLocks/>
            </p:cNvCxnSpPr>
            <p:nvPr/>
          </p:nvCxnSpPr>
          <p:spPr>
            <a:xfrm>
              <a:off x="9942022" y="2385753"/>
              <a:ext cx="0" cy="22943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03898A-642E-18E8-32DB-71A6AA35AF12}"/>
                </a:ext>
              </a:extLst>
            </p:cNvPr>
            <p:cNvSpPr txBox="1"/>
            <p:nvPr/>
          </p:nvSpPr>
          <p:spPr>
            <a:xfrm>
              <a:off x="10050087" y="2261062"/>
              <a:ext cx="892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Highest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FE2CD-F4D0-7D1D-53EE-FE0E85804532}"/>
                </a:ext>
              </a:extLst>
            </p:cNvPr>
            <p:cNvSpPr txBox="1"/>
            <p:nvPr/>
          </p:nvSpPr>
          <p:spPr>
            <a:xfrm>
              <a:off x="10070869" y="4310733"/>
              <a:ext cx="846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Lowest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27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5373-6AAF-1957-C398-87E9DF8E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for the other 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176A-91D4-0805-C3F9-3DE7B3D72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Infix Notation: A+(B-C)*D/E^F</a:t>
            </a:r>
          </a:p>
          <a:p>
            <a:r>
              <a:rPr lang="en-US" dirty="0"/>
              <a:t>Human Readable</a:t>
            </a:r>
          </a:p>
          <a:p>
            <a:r>
              <a:rPr lang="en-US" dirty="0"/>
              <a:t>Order of operations specified by </a:t>
            </a:r>
            <a:r>
              <a:rPr lang="en-US" dirty="0">
                <a:solidFill>
                  <a:srgbClr val="CC00CC"/>
                </a:solidFill>
              </a:rPr>
              <a:t>rules</a:t>
            </a:r>
            <a:r>
              <a:rPr lang="en-US" dirty="0"/>
              <a:t> of operator </a:t>
            </a:r>
            <a:r>
              <a:rPr lang="en-US" dirty="0">
                <a:solidFill>
                  <a:srgbClr val="CC00CC"/>
                </a:solidFill>
              </a:rPr>
              <a:t>precedence</a:t>
            </a:r>
            <a:r>
              <a:rPr lang="en-US" dirty="0"/>
              <a:t> and </a:t>
            </a:r>
            <a:r>
              <a:rPr lang="en-US" dirty="0">
                <a:solidFill>
                  <a:srgbClr val="CC00CC"/>
                </a:solidFill>
              </a:rPr>
              <a:t>associativity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does a compiler parse an infix expression? </a:t>
            </a:r>
          </a:p>
          <a:p>
            <a:pPr marL="0" indent="0">
              <a:buNone/>
            </a:pPr>
            <a:r>
              <a:rPr lang="en-US" dirty="0"/>
              <a:t>	Many passes through the expression: time consuming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Postfix and prefix expressions:</a:t>
            </a:r>
          </a:p>
          <a:p>
            <a:r>
              <a:rPr lang="en-US" dirty="0"/>
              <a:t>eliminates brackets </a:t>
            </a:r>
          </a:p>
          <a:p>
            <a:r>
              <a:rPr lang="en-US" dirty="0"/>
              <a:t>Order of operations is </a:t>
            </a:r>
            <a:r>
              <a:rPr lang="en-US" b="1" u="sng" dirty="0"/>
              <a:t>fully specified </a:t>
            </a:r>
            <a:r>
              <a:rPr lang="en-US" dirty="0"/>
              <a:t>by the </a:t>
            </a:r>
            <a:r>
              <a:rPr lang="en-US" dirty="0">
                <a:solidFill>
                  <a:srgbClr val="CC00CC"/>
                </a:solidFill>
              </a:rPr>
              <a:t>position</a:t>
            </a:r>
            <a:r>
              <a:rPr lang="en-US" dirty="0"/>
              <a:t> of the operator and operands</a:t>
            </a:r>
          </a:p>
          <a:p>
            <a:r>
              <a:rPr lang="en-IN" dirty="0"/>
              <a:t>Easy parsing</a:t>
            </a:r>
          </a:p>
        </p:txBody>
      </p:sp>
    </p:spTree>
    <p:extLst>
      <p:ext uri="{BB962C8B-B14F-4D97-AF65-F5344CB8AC3E}">
        <p14:creationId xmlns:p14="http://schemas.microsoft.com/office/powerpoint/2010/main" val="35671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9711-AA30-C9EB-AA79-64E588A2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8" y="-92075"/>
            <a:ext cx="10515600" cy="1325563"/>
          </a:xfrm>
        </p:spPr>
        <p:txBody>
          <a:bodyPr/>
          <a:lstStyle/>
          <a:p>
            <a:r>
              <a:rPr lang="en-IN" dirty="0"/>
              <a:t>Infix to Postfix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5133-5D4A-5635-795F-8B58DDAC8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18" y="961101"/>
            <a:ext cx="9361516" cy="8760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000" dirty="0">
                <a:solidFill>
                  <a:srgbClr val="CC00CC"/>
                </a:solidFill>
              </a:rPr>
              <a:t>Initialize: Stack for the operators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CC00CC"/>
                </a:solidFill>
              </a:rPr>
              <a:t>Input Expression: Q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CC00CC"/>
                </a:solidFill>
              </a:rPr>
              <a:t>Output:  char result [MAX]</a:t>
            </a:r>
          </a:p>
          <a:p>
            <a:pPr marL="0" indent="0">
              <a:buNone/>
            </a:pPr>
            <a:endParaRPr lang="en-IN" sz="2000" dirty="0">
              <a:solidFill>
                <a:srgbClr val="CC00CC"/>
              </a:solidFill>
            </a:endParaRPr>
          </a:p>
          <a:p>
            <a:pPr marL="0" indent="0">
              <a:buNone/>
            </a:pPr>
            <a:endParaRPr lang="en-IN" sz="2000" dirty="0">
              <a:solidFill>
                <a:srgbClr val="CC00CC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DC57A74-AE59-16C9-D1A3-AB3C3847D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77" y="1806068"/>
            <a:ext cx="12159895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dirty="0">
                <a:latin typeface="Arial" panose="020B0604020202020204" pitchFamily="34" charset="0"/>
              </a:rPr>
              <a:t>Scan Q from L</a:t>
            </a:r>
            <a:r>
              <a:rPr lang="en-US" altLang="en-US" dirty="0">
                <a:latin typeface="Arial" panose="020B0604020202020204" pitchFamily="34" charset="0"/>
                <a:sym typeface="Wingdings" panose="05000000000000000000" pitchFamily="2" charset="2"/>
              </a:rPr>
              <a:t>R for each element of Q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If an operand, A-Z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A-z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0-9, is encountered</a:t>
            </a:r>
            <a:r>
              <a:rPr lang="en-US" altLang="en-US" dirty="0">
                <a:latin typeface="Arial" panose="020B0604020202020204" pitchFamily="34" charset="0"/>
                <a:sym typeface="Wingdings" panose="05000000000000000000" pitchFamily="2" charset="2"/>
              </a:rPr>
              <a:t>, add to result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If a 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eft </a:t>
            </a:r>
            <a:r>
              <a:rPr lang="en-US" altLang="en-US" b="1" dirty="0">
                <a:latin typeface="Arial" panose="020B0604020202020204" pitchFamily="34" charset="0"/>
              </a:rPr>
              <a:t>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arenthesis </a:t>
            </a:r>
            <a:r>
              <a:rPr lang="en-US" altLang="en-US" dirty="0">
                <a:latin typeface="Arial Unicode MS"/>
              </a:rPr>
              <a:t>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is encountered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, push onto the stack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an Operator, X,  is encountered, then: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precedence of X is &gt; than precedence of operator on top of the stack</a:t>
            </a:r>
          </a:p>
          <a:p>
            <a:pPr marL="1771650" lvl="3" indent="-4000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altLang="en-US" dirty="0">
                <a:latin typeface="Arial" panose="020B0604020202020204" pitchFamily="34" charset="0"/>
              </a:rPr>
              <a:t>Push X on Stack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Else: </a:t>
            </a:r>
          </a:p>
          <a:p>
            <a:pPr marL="1771650" lvl="3" indent="-4000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precedence of X is &lt;= than precedence of operator on top of the stack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 not empty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 operators from the stack to the output list </a:t>
            </a:r>
          </a:p>
          <a:p>
            <a:pPr marL="1760538" lvl="4" indent="-4000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romanLcPeriod" startAt="2"/>
              <a:tabLst>
                <a:tab pos="5111750" algn="l"/>
              </a:tabLst>
            </a:pPr>
            <a:r>
              <a:rPr lang="en-US" altLang="en-US" dirty="0">
                <a:latin typeface="Arial" panose="020B0604020202020204" pitchFamily="34" charset="0"/>
              </a:rPr>
              <a:t>Add X to the Stack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right Parenthesis is encountered,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Pop from the stack to the output list until a left parenthesis 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is encountered. 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Discard the left parenthesis.</a:t>
            </a:r>
            <a:endParaRPr kumimoji="0" lang="en-US" altLang="en-US" sz="105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 of Expression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After processing the entire infix expression, pop all remaining operators from the stack to the output list.</a:t>
            </a:r>
          </a:p>
        </p:txBody>
      </p:sp>
    </p:spTree>
    <p:extLst>
      <p:ext uri="{BB962C8B-B14F-4D97-AF65-F5344CB8AC3E}">
        <p14:creationId xmlns:p14="http://schemas.microsoft.com/office/powerpoint/2010/main" val="159841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3364-B317-BAD9-B3C1-A74ED32C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C03E-D6C2-5158-9095-6B6034A0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Show the sequence of stack configuration and convert A +(B-C) *D/E^F into its postfix notation</a:t>
            </a:r>
          </a:p>
          <a:p>
            <a:pPr marL="0" indent="0">
              <a:buNone/>
            </a:pPr>
            <a:r>
              <a:rPr lang="en-IN" dirty="0"/>
              <a:t>Ans:  ABC-D*EF^/+</a:t>
            </a:r>
          </a:p>
        </p:txBody>
      </p:sp>
    </p:spTree>
    <p:extLst>
      <p:ext uri="{BB962C8B-B14F-4D97-AF65-F5344CB8AC3E}">
        <p14:creationId xmlns:p14="http://schemas.microsoft.com/office/powerpoint/2010/main" val="229716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9692-BD66-DBE9-5FE9-5943D214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Evaluation of Postfix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DE6A-BDA3-B622-4431-924DC057E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4470"/>
            <a:ext cx="10184476" cy="3945341"/>
          </a:xfrm>
        </p:spPr>
        <p:txBody>
          <a:bodyPr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dirty="0">
                <a:latin typeface="Arial" panose="020B0604020202020204" pitchFamily="34" charset="0"/>
              </a:rPr>
              <a:t>Scan Q from L</a:t>
            </a:r>
            <a:r>
              <a:rPr lang="en-US" altLang="en-US" dirty="0">
                <a:latin typeface="Arial" panose="020B0604020202020204" pitchFamily="34" charset="0"/>
                <a:sym typeface="Wingdings" panose="05000000000000000000" pitchFamily="2" charset="2"/>
              </a:rPr>
              <a:t>R for each element of Q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If an operand, 0-9, is encountered</a:t>
            </a:r>
            <a:r>
              <a:rPr lang="en-US" altLang="en-US" dirty="0">
                <a:latin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push onto the stack</a:t>
            </a:r>
            <a:endParaRPr lang="en-US" altLang="en-US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an Operator, X,  is encountered, then: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en-US" sz="1800" dirty="0">
                <a:latin typeface="Arial" panose="020B0604020202020204" pitchFamily="34" charset="0"/>
              </a:rPr>
              <a:t>Pop two elements from stack: </a:t>
            </a:r>
          </a:p>
          <a:p>
            <a:pPr marL="1714500" lvl="3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A = pop() and B = pop()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C = B X A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Push C onto the stack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en-US" sz="2600" dirty="0">
                <a:latin typeface="Arial" panose="020B0604020202020204" pitchFamily="34" charset="0"/>
              </a:rPr>
              <a:t>Set Result = top of stack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600" dirty="0">
                <a:solidFill>
                  <a:srgbClr val="FF0000"/>
                </a:solidFill>
                <a:latin typeface="Arial" panose="020B0604020202020204" pitchFamily="34" charset="0"/>
              </a:rPr>
              <a:t>Supports only +,-,*,/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2C3DCE-B3C8-5D16-94D3-FA25561B41BB}"/>
              </a:ext>
            </a:extLst>
          </p:cNvPr>
          <p:cNvSpPr txBox="1">
            <a:spLocks/>
          </p:cNvSpPr>
          <p:nvPr/>
        </p:nvSpPr>
        <p:spPr>
          <a:xfrm>
            <a:off x="776547" y="1584555"/>
            <a:ext cx="9361516" cy="876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dirty="0">
                <a:solidFill>
                  <a:srgbClr val="CC00CC"/>
                </a:solidFill>
              </a:rPr>
              <a:t>Initialize: Stack for the operands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dirty="0">
                <a:solidFill>
                  <a:srgbClr val="CC00CC"/>
                </a:solidFill>
              </a:rPr>
              <a:t>Input Expression: 562+*4-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dirty="0">
                <a:solidFill>
                  <a:srgbClr val="CC00CC"/>
                </a:solidFill>
              </a:rPr>
              <a:t>Output:  char result [MAX]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>
              <a:solidFill>
                <a:srgbClr val="CC00CC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35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07C-BE83-69D9-BCBD-32DAD760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 the board..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33C2-B23B-AC3E-FCD0-8A17744C2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Infix to prefix</a:t>
            </a:r>
          </a:p>
          <a:p>
            <a:r>
              <a:rPr lang="en-IN" dirty="0"/>
              <a:t>Postfix to prefix</a:t>
            </a:r>
          </a:p>
        </p:txBody>
      </p:sp>
    </p:spTree>
    <p:extLst>
      <p:ext uri="{BB962C8B-B14F-4D97-AF65-F5344CB8AC3E}">
        <p14:creationId xmlns:p14="http://schemas.microsoft.com/office/powerpoint/2010/main" val="1752072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using linked list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5801" y="5031600"/>
            <a:ext cx="7620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57801" y="5029200"/>
            <a:ext cx="381000" cy="36933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Blip>
                <a:blip r:embed="rId2"/>
              </a:buBlip>
            </a:pPr>
            <a:r>
              <a:rPr lang="en-US" dirty="0"/>
              <a:t> </a:t>
            </a:r>
          </a:p>
        </p:txBody>
      </p:sp>
      <p:cxnSp>
        <p:nvCxnSpPr>
          <p:cNvPr id="23" name="Elbow Connector 22"/>
          <p:cNvCxnSpPr/>
          <p:nvPr/>
        </p:nvCxnSpPr>
        <p:spPr>
          <a:xfrm rot="5400000">
            <a:off x="4644891" y="5247836"/>
            <a:ext cx="837406" cy="76279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45403" y="5234536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59603" y="502586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67201" y="60314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NULL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5400000" flipH="1" flipV="1">
            <a:off x="4762501" y="3543300"/>
            <a:ext cx="2667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9801" y="2133600"/>
            <a:ext cx="461665" cy="2286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/>
              <a:t>Growth of stack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991600" y="241847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05800" y="2209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48800" y="2209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NULL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05800" y="2743201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Empty Stack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0BFCAD-A90F-98F5-6228-7A589CFD5429}"/>
              </a:ext>
            </a:extLst>
          </p:cNvPr>
          <p:cNvGrpSpPr/>
          <p:nvPr/>
        </p:nvGrpSpPr>
        <p:grpSpPr>
          <a:xfrm>
            <a:off x="1575101" y="4038600"/>
            <a:ext cx="1143000" cy="371732"/>
            <a:chOff x="1575101" y="4038600"/>
            <a:chExt cx="1143000" cy="3717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3B651D-B06F-E86D-EBB9-ABB461522D77}"/>
                </a:ext>
              </a:extLst>
            </p:cNvPr>
            <p:cNvSpPr txBox="1"/>
            <p:nvPr/>
          </p:nvSpPr>
          <p:spPr>
            <a:xfrm>
              <a:off x="1575101" y="4041000"/>
              <a:ext cx="762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50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7D8D19-7B70-323B-D2B6-8E9391D79FA9}"/>
                </a:ext>
              </a:extLst>
            </p:cNvPr>
            <p:cNvSpPr txBox="1"/>
            <p:nvPr/>
          </p:nvSpPr>
          <p:spPr>
            <a:xfrm>
              <a:off x="2337101" y="4038600"/>
              <a:ext cx="381000" cy="369332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Blip>
                  <a:blip r:embed="rId2"/>
                </a:buBlip>
              </a:pPr>
              <a:r>
                <a:rPr lang="en-US" dirty="0"/>
                <a:t> </a:t>
              </a:r>
            </a:p>
          </p:txBody>
        </p:sp>
      </p:grpSp>
      <p:cxnSp>
        <p:nvCxnSpPr>
          <p:cNvPr id="8" name="Elbow Connector 18">
            <a:extLst>
              <a:ext uri="{FF2B5EF4-FFF2-40B4-BE49-F238E27FC236}">
                <a16:creationId xmlns:a16="http://schemas.microsoft.com/office/drawing/2014/main" id="{85BC846E-CDA2-1572-1593-8E0F76F7C1BE}"/>
              </a:ext>
            </a:extLst>
          </p:cNvPr>
          <p:cNvCxnSpPr/>
          <p:nvPr/>
        </p:nvCxnSpPr>
        <p:spPr>
          <a:xfrm rot="5400000">
            <a:off x="1724191" y="4257236"/>
            <a:ext cx="837406" cy="76279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2408FC-CF9F-014A-5206-944426672880}"/>
              </a:ext>
            </a:extLst>
          </p:cNvPr>
          <p:cNvGrpSpPr/>
          <p:nvPr/>
        </p:nvGrpSpPr>
        <p:grpSpPr>
          <a:xfrm>
            <a:off x="1575101" y="5029200"/>
            <a:ext cx="1143000" cy="1018736"/>
            <a:chOff x="2971800" y="2057400"/>
            <a:chExt cx="1143000" cy="10187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441401-270A-1F25-F245-2129DC6A25C8}"/>
                </a:ext>
              </a:extLst>
            </p:cNvPr>
            <p:cNvSpPr txBox="1"/>
            <p:nvPr/>
          </p:nvSpPr>
          <p:spPr>
            <a:xfrm>
              <a:off x="2971800" y="2059800"/>
              <a:ext cx="762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FFDFA1-14DB-764F-F755-E75A60D81172}"/>
                </a:ext>
              </a:extLst>
            </p:cNvPr>
            <p:cNvSpPr txBox="1"/>
            <p:nvPr/>
          </p:nvSpPr>
          <p:spPr>
            <a:xfrm>
              <a:off x="3733800" y="2057400"/>
              <a:ext cx="381000" cy="369332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Blip>
                  <a:blip r:embed="rId2"/>
                </a:buBlip>
              </a:pPr>
              <a:r>
                <a:rPr lang="en-US" dirty="0"/>
                <a:t> </a:t>
              </a:r>
            </a:p>
          </p:txBody>
        </p:sp>
        <p:cxnSp>
          <p:nvCxnSpPr>
            <p:cNvPr id="36" name="Elbow Connector 22">
              <a:extLst>
                <a:ext uri="{FF2B5EF4-FFF2-40B4-BE49-F238E27FC236}">
                  <a16:creationId xmlns:a16="http://schemas.microsoft.com/office/drawing/2014/main" id="{66FAA21B-2874-B66A-EF48-C99185FACB93}"/>
                </a:ext>
              </a:extLst>
            </p:cNvPr>
            <p:cNvCxnSpPr/>
            <p:nvPr/>
          </p:nvCxnSpPr>
          <p:spPr>
            <a:xfrm rot="5400000">
              <a:off x="3120890" y="2276036"/>
              <a:ext cx="837406" cy="7627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302E22-44E4-C20E-69E0-B22B684D65F5}"/>
              </a:ext>
            </a:extLst>
          </p:cNvPr>
          <p:cNvCxnSpPr/>
          <p:nvPr/>
        </p:nvCxnSpPr>
        <p:spPr>
          <a:xfrm>
            <a:off x="1037597" y="4249349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6B7486-C07F-59A9-1024-AF6F31231255}"/>
              </a:ext>
            </a:extLst>
          </p:cNvPr>
          <p:cNvSpPr txBox="1"/>
          <p:nvPr/>
        </p:nvSpPr>
        <p:spPr>
          <a:xfrm>
            <a:off x="351797" y="40406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85CFAA-ED99-1E13-9C79-40227C5CD654}"/>
              </a:ext>
            </a:extLst>
          </p:cNvPr>
          <p:cNvSpPr txBox="1"/>
          <p:nvPr/>
        </p:nvSpPr>
        <p:spPr>
          <a:xfrm>
            <a:off x="1346501" y="60314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/>
      <p:bldP spid="26" grpId="0"/>
      <p:bldP spid="29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using linked list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276601" y="2057400"/>
            <a:ext cx="3204865" cy="4343400"/>
            <a:chOff x="1752600" y="2057400"/>
            <a:chExt cx="3204865" cy="4343400"/>
          </a:xfrm>
        </p:grpSpPr>
        <p:grpSp>
          <p:nvGrpSpPr>
            <p:cNvPr id="11" name="Group 10"/>
            <p:cNvGrpSpPr/>
            <p:nvPr/>
          </p:nvGrpSpPr>
          <p:grpSpPr>
            <a:xfrm>
              <a:off x="2971800" y="2057400"/>
              <a:ext cx="1143000" cy="1018736"/>
              <a:chOff x="2971800" y="2057400"/>
              <a:chExt cx="1143000" cy="101873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70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9" name="Elbow Connector 8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2971800" y="3048000"/>
              <a:ext cx="1143000" cy="1018736"/>
              <a:chOff x="2971800" y="2057400"/>
              <a:chExt cx="1143000" cy="101873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60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15" name="Elbow Connector 14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2971800" y="4038600"/>
              <a:ext cx="1143000" cy="1018736"/>
              <a:chOff x="2971800" y="2057400"/>
              <a:chExt cx="1143000" cy="101873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50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19" name="Elbow Connector 18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971800" y="5029200"/>
              <a:ext cx="1143000" cy="1018736"/>
              <a:chOff x="2971800" y="2057400"/>
              <a:chExt cx="1143000" cy="101873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40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23" name="Elbow Connector 22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2438400" y="2266072"/>
              <a:ext cx="533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752600" y="20574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top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43200" y="603146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NULL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 flipH="1" flipV="1">
              <a:off x="3238500" y="3543300"/>
              <a:ext cx="2667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495800" y="2133600"/>
              <a:ext cx="461665" cy="22860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b="1" dirty="0"/>
                <a:t>Growth of stack</a:t>
              </a: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8991600" y="241847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05800" y="2209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48800" y="2209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NULL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05800" y="2743201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Empty Stack</a:t>
            </a:r>
          </a:p>
        </p:txBody>
      </p:sp>
    </p:spTree>
    <p:extLst>
      <p:ext uri="{BB962C8B-B14F-4D97-AF65-F5344CB8AC3E}">
        <p14:creationId xmlns:p14="http://schemas.microsoft.com/office/powerpoint/2010/main" val="2850098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 using linked list : PUSH operation</a:t>
            </a:r>
          </a:p>
        </p:txBody>
      </p:sp>
      <p:grpSp>
        <p:nvGrpSpPr>
          <p:cNvPr id="4" name="Group 10"/>
          <p:cNvGrpSpPr/>
          <p:nvPr/>
        </p:nvGrpSpPr>
        <p:grpSpPr>
          <a:xfrm>
            <a:off x="2895600" y="2438400"/>
            <a:ext cx="1143000" cy="1018736"/>
            <a:chOff x="2971800" y="2057400"/>
            <a:chExt cx="1143000" cy="1018736"/>
          </a:xfrm>
        </p:grpSpPr>
        <p:sp>
          <p:nvSpPr>
            <p:cNvPr id="5" name="TextBox 4"/>
            <p:cNvSpPr txBox="1"/>
            <p:nvPr/>
          </p:nvSpPr>
          <p:spPr>
            <a:xfrm>
              <a:off x="2971800" y="2059800"/>
              <a:ext cx="762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70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33800" y="2057400"/>
              <a:ext cx="381000" cy="369332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Blip>
                  <a:blip r:embed="rId2"/>
                </a:buBlip>
              </a:pPr>
              <a:r>
                <a:rPr lang="en-US" dirty="0"/>
                <a:t> </a:t>
              </a:r>
            </a:p>
          </p:txBody>
        </p:sp>
        <p:cxnSp>
          <p:nvCxnSpPr>
            <p:cNvPr id="9" name="Elbow Connector 8"/>
            <p:cNvCxnSpPr/>
            <p:nvPr/>
          </p:nvCxnSpPr>
          <p:spPr>
            <a:xfrm rot="5400000">
              <a:off x="3120890" y="2276036"/>
              <a:ext cx="837406" cy="7627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1"/>
          <p:cNvGrpSpPr/>
          <p:nvPr/>
        </p:nvGrpSpPr>
        <p:grpSpPr>
          <a:xfrm>
            <a:off x="2895600" y="3429000"/>
            <a:ext cx="1143000" cy="1018736"/>
            <a:chOff x="2971800" y="2057400"/>
            <a:chExt cx="1143000" cy="1018736"/>
          </a:xfrm>
        </p:grpSpPr>
        <p:sp>
          <p:nvSpPr>
            <p:cNvPr id="13" name="TextBox 12"/>
            <p:cNvSpPr txBox="1"/>
            <p:nvPr/>
          </p:nvSpPr>
          <p:spPr>
            <a:xfrm>
              <a:off x="2971800" y="2059800"/>
              <a:ext cx="762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60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33800" y="2057400"/>
              <a:ext cx="381000" cy="369332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Blip>
                  <a:blip r:embed="rId2"/>
                </a:buBlip>
              </a:pPr>
              <a:r>
                <a:rPr lang="en-US" dirty="0"/>
                <a:t> </a:t>
              </a:r>
            </a:p>
          </p:txBody>
        </p:sp>
        <p:cxnSp>
          <p:nvCxnSpPr>
            <p:cNvPr id="15" name="Elbow Connector 14"/>
            <p:cNvCxnSpPr/>
            <p:nvPr/>
          </p:nvCxnSpPr>
          <p:spPr>
            <a:xfrm rot="5400000">
              <a:off x="3120890" y="2276036"/>
              <a:ext cx="837406" cy="7627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5"/>
          <p:cNvGrpSpPr/>
          <p:nvPr/>
        </p:nvGrpSpPr>
        <p:grpSpPr>
          <a:xfrm>
            <a:off x="2895600" y="4419600"/>
            <a:ext cx="1143000" cy="1018736"/>
            <a:chOff x="2971800" y="2057400"/>
            <a:chExt cx="1143000" cy="1018736"/>
          </a:xfrm>
        </p:grpSpPr>
        <p:sp>
          <p:nvSpPr>
            <p:cNvPr id="17" name="TextBox 16"/>
            <p:cNvSpPr txBox="1"/>
            <p:nvPr/>
          </p:nvSpPr>
          <p:spPr>
            <a:xfrm>
              <a:off x="2971800" y="2059800"/>
              <a:ext cx="762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50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33800" y="2057400"/>
              <a:ext cx="381000" cy="369332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Blip>
                  <a:blip r:embed="rId2"/>
                </a:buBlip>
              </a:pPr>
              <a:r>
                <a:rPr lang="en-US" dirty="0"/>
                <a:t> </a:t>
              </a:r>
            </a:p>
          </p:txBody>
        </p:sp>
        <p:cxnSp>
          <p:nvCxnSpPr>
            <p:cNvPr id="19" name="Elbow Connector 18"/>
            <p:cNvCxnSpPr/>
            <p:nvPr/>
          </p:nvCxnSpPr>
          <p:spPr>
            <a:xfrm rot="5400000">
              <a:off x="3120890" y="2276036"/>
              <a:ext cx="837406" cy="7627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9"/>
          <p:cNvGrpSpPr/>
          <p:nvPr/>
        </p:nvGrpSpPr>
        <p:grpSpPr>
          <a:xfrm>
            <a:off x="2895600" y="5410200"/>
            <a:ext cx="1143000" cy="1018736"/>
            <a:chOff x="2971800" y="2057400"/>
            <a:chExt cx="1143000" cy="1018736"/>
          </a:xfrm>
        </p:grpSpPr>
        <p:sp>
          <p:nvSpPr>
            <p:cNvPr id="21" name="TextBox 20"/>
            <p:cNvSpPr txBox="1"/>
            <p:nvPr/>
          </p:nvSpPr>
          <p:spPr>
            <a:xfrm>
              <a:off x="2971800" y="2059800"/>
              <a:ext cx="762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33800" y="2057400"/>
              <a:ext cx="381000" cy="369332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Blip>
                  <a:blip r:embed="rId2"/>
                </a:buBlip>
              </a:pPr>
              <a:r>
                <a:rPr lang="en-US" dirty="0"/>
                <a:t> </a:t>
              </a:r>
            </a:p>
          </p:txBody>
        </p:sp>
        <p:cxnSp>
          <p:nvCxnSpPr>
            <p:cNvPr id="23" name="Elbow Connector 22"/>
            <p:cNvCxnSpPr/>
            <p:nvPr/>
          </p:nvCxnSpPr>
          <p:spPr>
            <a:xfrm rot="5400000">
              <a:off x="3120890" y="2276036"/>
              <a:ext cx="837406" cy="7627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/>
          <p:nvPr/>
        </p:nvCxnSpPr>
        <p:spPr>
          <a:xfrm>
            <a:off x="2362200" y="264707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76400" y="2438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67000" y="64124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NULL</a:t>
            </a:r>
          </a:p>
        </p:txBody>
      </p:sp>
      <p:grpSp>
        <p:nvGrpSpPr>
          <p:cNvPr id="35" name="Group 8"/>
          <p:cNvGrpSpPr/>
          <p:nvPr/>
        </p:nvGrpSpPr>
        <p:grpSpPr>
          <a:xfrm>
            <a:off x="2895600" y="1524000"/>
            <a:ext cx="1447800" cy="371732"/>
            <a:chOff x="685800" y="1978800"/>
            <a:chExt cx="1447800" cy="371732"/>
          </a:xfrm>
        </p:grpSpPr>
        <p:sp>
          <p:nvSpPr>
            <p:cNvPr id="36" name="TextBox 35"/>
            <p:cNvSpPr txBox="1"/>
            <p:nvPr/>
          </p:nvSpPr>
          <p:spPr>
            <a:xfrm>
              <a:off x="685800" y="1981200"/>
              <a:ext cx="7620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80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47800" y="1978800"/>
              <a:ext cx="381000" cy="369332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Blip>
                  <a:blip r:embed="rId2"/>
                </a:buBlip>
              </a:pPr>
              <a:r>
                <a:rPr lang="en-US" dirty="0"/>
                <a:t> 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600200" y="2175804"/>
              <a:ext cx="533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/>
          <p:nvPr/>
        </p:nvCxnSpPr>
        <p:spPr>
          <a:xfrm>
            <a:off x="2376268" y="1724464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49400" y="1524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pnode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90500" y="153924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node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654800" y="1379808"/>
            <a:ext cx="4318000" cy="5401992"/>
            <a:chOff x="4978400" y="1379808"/>
            <a:chExt cx="4318000" cy="5401992"/>
          </a:xfrm>
        </p:grpSpPr>
        <p:grpSp>
          <p:nvGrpSpPr>
            <p:cNvPr id="42" name="Group 10"/>
            <p:cNvGrpSpPr/>
            <p:nvPr/>
          </p:nvGrpSpPr>
          <p:grpSpPr>
            <a:xfrm>
              <a:off x="6248400" y="2438400"/>
              <a:ext cx="1143000" cy="1018736"/>
              <a:chOff x="2971800" y="2057400"/>
              <a:chExt cx="1143000" cy="1018736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70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45" name="Elbow Connector 44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11"/>
            <p:cNvGrpSpPr/>
            <p:nvPr/>
          </p:nvGrpSpPr>
          <p:grpSpPr>
            <a:xfrm>
              <a:off x="6248400" y="3429000"/>
              <a:ext cx="1143000" cy="1018736"/>
              <a:chOff x="2971800" y="2057400"/>
              <a:chExt cx="1143000" cy="1018736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60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49" name="Elbow Connector 48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15"/>
            <p:cNvGrpSpPr/>
            <p:nvPr/>
          </p:nvGrpSpPr>
          <p:grpSpPr>
            <a:xfrm>
              <a:off x="6248400" y="4419600"/>
              <a:ext cx="1143000" cy="1018736"/>
              <a:chOff x="2971800" y="2057400"/>
              <a:chExt cx="1143000" cy="1018736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50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53" name="Elbow Connector 52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19"/>
            <p:cNvGrpSpPr/>
            <p:nvPr/>
          </p:nvGrpSpPr>
          <p:grpSpPr>
            <a:xfrm>
              <a:off x="6248400" y="5410200"/>
              <a:ext cx="1143000" cy="1018736"/>
              <a:chOff x="2971800" y="2057400"/>
              <a:chExt cx="1143000" cy="101873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40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57" name="Elbow Connector 56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Arrow Connector 57"/>
            <p:cNvCxnSpPr/>
            <p:nvPr/>
          </p:nvCxnSpPr>
          <p:spPr>
            <a:xfrm>
              <a:off x="5715000" y="1600200"/>
              <a:ext cx="533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029200" y="137980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top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19800" y="641246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NULL</a:t>
              </a:r>
            </a:p>
          </p:txBody>
        </p:sp>
        <p:grpSp>
          <p:nvGrpSpPr>
            <p:cNvPr id="61" name="Group 8"/>
            <p:cNvGrpSpPr/>
            <p:nvPr/>
          </p:nvGrpSpPr>
          <p:grpSpPr>
            <a:xfrm>
              <a:off x="6248400" y="1524000"/>
              <a:ext cx="1143000" cy="371732"/>
              <a:chOff x="685800" y="1978800"/>
              <a:chExt cx="1143000" cy="3717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85800" y="19812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80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447800" y="19788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p:grpSp>
        <p:cxnSp>
          <p:nvCxnSpPr>
            <p:cNvPr id="65" name="Straight Arrow Connector 64"/>
            <p:cNvCxnSpPr/>
            <p:nvPr/>
          </p:nvCxnSpPr>
          <p:spPr>
            <a:xfrm>
              <a:off x="5729068" y="1799076"/>
              <a:ext cx="533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978400" y="1611892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pnode</a:t>
              </a:r>
              <a:endParaRPr lang="en-US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848600" y="16002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node</a:t>
              </a:r>
            </a:p>
          </p:txBody>
        </p:sp>
        <p:cxnSp>
          <p:nvCxnSpPr>
            <p:cNvPr id="69" name="Elbow Connector 68"/>
            <p:cNvCxnSpPr/>
            <p:nvPr/>
          </p:nvCxnSpPr>
          <p:spPr>
            <a:xfrm rot="5400000">
              <a:off x="6594204" y="1830000"/>
              <a:ext cx="688200" cy="5334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4724400" y="2743200"/>
            <a:ext cx="3119120" cy="25853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OPERATIONS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If(top ==NULL){</a:t>
            </a:r>
          </a:p>
          <a:p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b="1" dirty="0" err="1">
                <a:solidFill>
                  <a:srgbClr val="C00000"/>
                </a:solidFill>
              </a:rPr>
              <a:t>pnode</a:t>
            </a:r>
            <a:r>
              <a:rPr lang="en-US" b="1" dirty="0">
                <a:solidFill>
                  <a:srgbClr val="C00000"/>
                </a:solidFill>
              </a:rPr>
              <a:t>-&gt;next = NULL;</a:t>
            </a:r>
          </a:p>
          <a:p>
            <a:r>
              <a:rPr lang="en-US" b="1" dirty="0">
                <a:solidFill>
                  <a:srgbClr val="C00000"/>
                </a:solidFill>
              </a:rPr>
              <a:t>	top = </a:t>
            </a:r>
            <a:r>
              <a:rPr lang="en-US" b="1" dirty="0" err="1">
                <a:solidFill>
                  <a:srgbClr val="C00000"/>
                </a:solidFill>
              </a:rPr>
              <a:t>pnode</a:t>
            </a:r>
            <a:r>
              <a:rPr lang="en-US" b="1" dirty="0">
                <a:solidFill>
                  <a:srgbClr val="C00000"/>
                </a:solidFill>
              </a:rPr>
              <a:t>;</a:t>
            </a:r>
          </a:p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  <a:p>
            <a:r>
              <a:rPr lang="en-US" b="1" dirty="0">
                <a:solidFill>
                  <a:srgbClr val="C00000"/>
                </a:solidFill>
              </a:rPr>
              <a:t>else{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pnode</a:t>
            </a:r>
            <a:r>
              <a:rPr lang="en-US" b="1" dirty="0">
                <a:solidFill>
                  <a:srgbClr val="C00000"/>
                </a:solidFill>
              </a:rPr>
              <a:t>-&gt;next = top;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top = </a:t>
            </a:r>
            <a:r>
              <a:rPr lang="en-US" b="1" dirty="0" err="1">
                <a:solidFill>
                  <a:srgbClr val="C00000"/>
                </a:solidFill>
              </a:rPr>
              <a:t>pnode</a:t>
            </a:r>
            <a:r>
              <a:rPr lang="en-US" b="1">
                <a:solidFill>
                  <a:srgbClr val="C00000"/>
                </a:solidFill>
              </a:rPr>
              <a:t>;</a:t>
            </a:r>
            <a:endParaRPr lang="en-US" b="1" dirty="0">
              <a:solidFill>
                <a:srgbClr val="C00000"/>
              </a:solidFill>
            </a:endParaRPr>
          </a:p>
          <a:p>
            <a:pPr marL="0" lvl="1"/>
            <a:r>
              <a:rPr lang="en-US" b="1">
                <a:solidFill>
                  <a:srgbClr val="C00000"/>
                </a:solidFill>
              </a:rPr>
              <a:t>}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 using linked list : POP operation</a:t>
            </a:r>
          </a:p>
        </p:txBody>
      </p:sp>
      <p:grpSp>
        <p:nvGrpSpPr>
          <p:cNvPr id="3" name="Group 69"/>
          <p:cNvGrpSpPr/>
          <p:nvPr/>
        </p:nvGrpSpPr>
        <p:grpSpPr>
          <a:xfrm>
            <a:off x="6962336" y="1506022"/>
            <a:ext cx="2715064" cy="5275778"/>
            <a:chOff x="332936" y="1506022"/>
            <a:chExt cx="2715064" cy="5275778"/>
          </a:xfrm>
        </p:grpSpPr>
        <p:grpSp>
          <p:nvGrpSpPr>
            <p:cNvPr id="4" name="Group 10"/>
            <p:cNvGrpSpPr/>
            <p:nvPr/>
          </p:nvGrpSpPr>
          <p:grpSpPr>
            <a:xfrm>
              <a:off x="1600200" y="2438400"/>
              <a:ext cx="1143000" cy="1018736"/>
              <a:chOff x="2971800" y="2057400"/>
              <a:chExt cx="1143000" cy="101873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70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9" name="Elbow Connector 8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11"/>
            <p:cNvGrpSpPr/>
            <p:nvPr/>
          </p:nvGrpSpPr>
          <p:grpSpPr>
            <a:xfrm>
              <a:off x="1600200" y="3429000"/>
              <a:ext cx="1143000" cy="1018736"/>
              <a:chOff x="2971800" y="2057400"/>
              <a:chExt cx="1143000" cy="101873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60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15" name="Elbow Connector 14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15"/>
            <p:cNvGrpSpPr/>
            <p:nvPr/>
          </p:nvGrpSpPr>
          <p:grpSpPr>
            <a:xfrm>
              <a:off x="1600200" y="4419600"/>
              <a:ext cx="1143000" cy="1018736"/>
              <a:chOff x="2971800" y="2057400"/>
              <a:chExt cx="1143000" cy="101873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50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19" name="Elbow Connector 18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19"/>
            <p:cNvGrpSpPr/>
            <p:nvPr/>
          </p:nvGrpSpPr>
          <p:grpSpPr>
            <a:xfrm>
              <a:off x="1600200" y="5410200"/>
              <a:ext cx="1143000" cy="1018736"/>
              <a:chOff x="2971800" y="2057400"/>
              <a:chExt cx="1143000" cy="101873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40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23" name="Elbow Connector 22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>
              <a:off x="1066800" y="2647072"/>
              <a:ext cx="533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81000" y="24384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top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71600" y="641246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NULL</a:t>
              </a:r>
            </a:p>
          </p:txBody>
        </p:sp>
        <p:grpSp>
          <p:nvGrpSpPr>
            <p:cNvPr id="11" name="Group 8"/>
            <p:cNvGrpSpPr/>
            <p:nvPr/>
          </p:nvGrpSpPr>
          <p:grpSpPr>
            <a:xfrm>
              <a:off x="1600200" y="1524000"/>
              <a:ext cx="1447800" cy="371732"/>
              <a:chOff x="685800" y="1978800"/>
              <a:chExt cx="1447800" cy="371732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85800" y="19812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80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447800" y="19788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1600200" y="2175804"/>
                <a:ext cx="533400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1080868" y="1724464"/>
              <a:ext cx="533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32936" y="1506022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ptr</a:t>
              </a:r>
              <a:endParaRPr lang="en-US" b="1" dirty="0"/>
            </a:p>
          </p:txBody>
        </p:sp>
      </p:grpSp>
      <p:grpSp>
        <p:nvGrpSpPr>
          <p:cNvPr id="12" name="Group 70"/>
          <p:cNvGrpSpPr/>
          <p:nvPr/>
        </p:nvGrpSpPr>
        <p:grpSpPr>
          <a:xfrm>
            <a:off x="1600200" y="1447800"/>
            <a:ext cx="3886200" cy="5334000"/>
            <a:chOff x="5029200" y="1447800"/>
            <a:chExt cx="3886200" cy="5334000"/>
          </a:xfrm>
        </p:grpSpPr>
        <p:grpSp>
          <p:nvGrpSpPr>
            <p:cNvPr id="16" name="Group 10"/>
            <p:cNvGrpSpPr/>
            <p:nvPr/>
          </p:nvGrpSpPr>
          <p:grpSpPr>
            <a:xfrm>
              <a:off x="6248400" y="2438400"/>
              <a:ext cx="1143000" cy="1018736"/>
              <a:chOff x="2971800" y="2057400"/>
              <a:chExt cx="1143000" cy="1018736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70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45" name="Elbow Connector 44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1"/>
            <p:cNvGrpSpPr/>
            <p:nvPr/>
          </p:nvGrpSpPr>
          <p:grpSpPr>
            <a:xfrm>
              <a:off x="6248400" y="3429000"/>
              <a:ext cx="1143000" cy="1018736"/>
              <a:chOff x="2971800" y="2057400"/>
              <a:chExt cx="1143000" cy="1018736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60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49" name="Elbow Connector 48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15"/>
            <p:cNvGrpSpPr/>
            <p:nvPr/>
          </p:nvGrpSpPr>
          <p:grpSpPr>
            <a:xfrm>
              <a:off x="6248400" y="4419600"/>
              <a:ext cx="1143000" cy="1018736"/>
              <a:chOff x="2971800" y="2057400"/>
              <a:chExt cx="1143000" cy="1018736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50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53" name="Elbow Connector 52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19"/>
            <p:cNvGrpSpPr/>
            <p:nvPr/>
          </p:nvGrpSpPr>
          <p:grpSpPr>
            <a:xfrm>
              <a:off x="6248400" y="5410200"/>
              <a:ext cx="1143000" cy="1018736"/>
              <a:chOff x="2971800" y="2057400"/>
              <a:chExt cx="1143000" cy="101873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971800" y="20598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40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33800" y="20574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  <p:cxnSp>
            <p:nvCxnSpPr>
              <p:cNvPr id="57" name="Elbow Connector 56"/>
              <p:cNvCxnSpPr/>
              <p:nvPr/>
            </p:nvCxnSpPr>
            <p:spPr>
              <a:xfrm rot="5400000">
                <a:off x="3120890" y="2276036"/>
                <a:ext cx="837406" cy="76279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Arrow Connector 57"/>
            <p:cNvCxnSpPr/>
            <p:nvPr/>
          </p:nvCxnSpPr>
          <p:spPr>
            <a:xfrm>
              <a:off x="5715000" y="1751012"/>
              <a:ext cx="533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029200" y="1535668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top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19800" y="641246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NULL</a:t>
              </a:r>
            </a:p>
          </p:txBody>
        </p:sp>
        <p:grpSp>
          <p:nvGrpSpPr>
            <p:cNvPr id="29" name="Group 8"/>
            <p:cNvGrpSpPr/>
            <p:nvPr/>
          </p:nvGrpSpPr>
          <p:grpSpPr>
            <a:xfrm>
              <a:off x="6248400" y="1524000"/>
              <a:ext cx="1143000" cy="371732"/>
              <a:chOff x="685800" y="1978800"/>
              <a:chExt cx="1143000" cy="3717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85800" y="1981200"/>
                <a:ext cx="762000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80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447800" y="1978800"/>
                <a:ext cx="381000" cy="36933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Blip>
                    <a:blip r:embed="rId2"/>
                  </a:buBlip>
                </a:pPr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467600" y="14478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Nodeto</a:t>
              </a:r>
              <a:r>
                <a:rPr lang="en-US" dirty="0"/>
                <a:t> be removed</a:t>
              </a:r>
            </a:p>
          </p:txBody>
        </p:sp>
        <p:cxnSp>
          <p:nvCxnSpPr>
            <p:cNvPr id="69" name="Elbow Connector 68"/>
            <p:cNvCxnSpPr/>
            <p:nvPr/>
          </p:nvCxnSpPr>
          <p:spPr>
            <a:xfrm rot="5400000">
              <a:off x="6594204" y="1830000"/>
              <a:ext cx="688200" cy="5334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4572000" y="2743200"/>
            <a:ext cx="3200400" cy="36933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OPERATIONS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If (top == NULL)</a:t>
            </a:r>
          </a:p>
          <a:p>
            <a:r>
              <a:rPr lang="en-US" b="1" dirty="0">
                <a:solidFill>
                  <a:srgbClr val="C00000"/>
                </a:solidFill>
              </a:rPr>
              <a:t>{	</a:t>
            </a:r>
          </a:p>
          <a:p>
            <a:r>
              <a:rPr lang="en-US" b="1" dirty="0">
                <a:solidFill>
                  <a:srgbClr val="C00000"/>
                </a:solidFill>
              </a:rPr>
              <a:t>	printf(“</a:t>
            </a:r>
            <a:r>
              <a:rPr lang="en-US" b="1" dirty="0" err="1">
                <a:solidFill>
                  <a:srgbClr val="C00000"/>
                </a:solidFill>
              </a:rPr>
              <a:t>undeflow</a:t>
            </a:r>
            <a:r>
              <a:rPr lang="en-US" b="1" dirty="0">
                <a:solidFill>
                  <a:srgbClr val="C00000"/>
                </a:solidFill>
              </a:rPr>
              <a:t>”);</a:t>
            </a:r>
          </a:p>
          <a:p>
            <a:r>
              <a:rPr lang="en-US" b="1" dirty="0">
                <a:solidFill>
                  <a:srgbClr val="C00000"/>
                </a:solidFill>
              </a:rPr>
              <a:t>	return -1;</a:t>
            </a:r>
          </a:p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  <a:p>
            <a:r>
              <a:rPr lang="en-US" b="1" dirty="0">
                <a:solidFill>
                  <a:srgbClr val="C00000"/>
                </a:solidFill>
              </a:rPr>
              <a:t>else{</a:t>
            </a:r>
          </a:p>
          <a:p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b="1" dirty="0" err="1">
                <a:solidFill>
                  <a:srgbClr val="C00000"/>
                </a:solidFill>
              </a:rPr>
              <a:t>ptr</a:t>
            </a:r>
            <a:r>
              <a:rPr lang="en-US" b="1" dirty="0">
                <a:solidFill>
                  <a:srgbClr val="C00000"/>
                </a:solidFill>
              </a:rPr>
              <a:t> = top;</a:t>
            </a:r>
          </a:p>
          <a:p>
            <a:r>
              <a:rPr lang="en-US" b="1" dirty="0">
                <a:solidFill>
                  <a:srgbClr val="C00000"/>
                </a:solidFill>
              </a:rPr>
              <a:t>	top = top-&gt;next;</a:t>
            </a:r>
          </a:p>
          <a:p>
            <a:r>
              <a:rPr lang="en-US" b="1" dirty="0">
                <a:solidFill>
                  <a:srgbClr val="C00000"/>
                </a:solidFill>
              </a:rPr>
              <a:t>	int data = </a:t>
            </a:r>
            <a:r>
              <a:rPr lang="en-US" b="1" dirty="0" err="1">
                <a:solidFill>
                  <a:srgbClr val="C00000"/>
                </a:solidFill>
              </a:rPr>
              <a:t>ptr</a:t>
            </a:r>
            <a:r>
              <a:rPr lang="en-US" b="1" dirty="0">
                <a:solidFill>
                  <a:srgbClr val="C00000"/>
                </a:solidFill>
              </a:rPr>
              <a:t>-&gt;data;</a:t>
            </a:r>
          </a:p>
          <a:p>
            <a:r>
              <a:rPr lang="en-US" b="1" dirty="0">
                <a:solidFill>
                  <a:srgbClr val="C00000"/>
                </a:solidFill>
              </a:rPr>
              <a:t>	free(</a:t>
            </a:r>
            <a:r>
              <a:rPr lang="en-US" b="1" dirty="0" err="1">
                <a:solidFill>
                  <a:srgbClr val="C00000"/>
                </a:solidFill>
              </a:rPr>
              <a:t>ptr</a:t>
            </a:r>
            <a:r>
              <a:rPr lang="en-US" b="1" dirty="0">
                <a:solidFill>
                  <a:srgbClr val="C00000"/>
                </a:solidFill>
              </a:rPr>
              <a:t>);</a:t>
            </a:r>
          </a:p>
          <a:p>
            <a:r>
              <a:rPr lang="en-US" b="1" dirty="0">
                <a:solidFill>
                  <a:srgbClr val="C00000"/>
                </a:solidFill>
              </a:rPr>
              <a:t>	return data;</a:t>
            </a:r>
          </a:p>
          <a:p>
            <a:r>
              <a:rPr lang="en-US" b="1" dirty="0">
                <a:solidFill>
                  <a:srgbClr val="C0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FF8B-B99B-5EC9-0F54-0F3B9AB9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2039-AF9F-0808-A17A-9C2B578E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92542" cy="1466215"/>
          </a:xfrm>
        </p:spPr>
        <p:txBody>
          <a:bodyPr/>
          <a:lstStyle/>
          <a:p>
            <a:r>
              <a:rPr lang="en-US" dirty="0"/>
              <a:t>A stack is a </a:t>
            </a:r>
            <a:r>
              <a:rPr lang="en-US" b="1" dirty="0"/>
              <a:t>linear</a:t>
            </a:r>
            <a:r>
              <a:rPr lang="en-US" dirty="0"/>
              <a:t> data structure in which items may be added or removed only at one end, not in the middle. </a:t>
            </a:r>
          </a:p>
          <a:p>
            <a:r>
              <a:rPr lang="en-US" sz="2800" b="1" dirty="0">
                <a:solidFill>
                  <a:srgbClr val="CC00CC"/>
                </a:solidFill>
              </a:rPr>
              <a:t>Top of the stack</a:t>
            </a:r>
            <a:r>
              <a:rPr lang="en-US" sz="2800" dirty="0"/>
              <a:t>: the </a:t>
            </a:r>
            <a:r>
              <a:rPr lang="en-US" dirty="0"/>
              <a:t>top most element of the stack</a:t>
            </a:r>
            <a:endParaRPr lang="en-US" sz="2800" dirty="0"/>
          </a:p>
          <a:p>
            <a:endParaRPr lang="en-US" dirty="0"/>
          </a:p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Books">
                <a:extLst>
                  <a:ext uri="{FF2B5EF4-FFF2-40B4-BE49-F238E27FC236}">
                    <a16:creationId xmlns:a16="http://schemas.microsoft.com/office/drawing/2014/main" id="{B744B597-5BCB-4DBB-8FC9-89CC44501A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0521403"/>
                  </p:ext>
                </p:extLst>
              </p:nvPr>
            </p:nvGraphicFramePr>
            <p:xfrm>
              <a:off x="2733768" y="4921404"/>
              <a:ext cx="1704088" cy="18694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04088" cy="1869432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989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Books">
                <a:extLst>
                  <a:ext uri="{FF2B5EF4-FFF2-40B4-BE49-F238E27FC236}">
                    <a16:creationId xmlns:a16="http://schemas.microsoft.com/office/drawing/2014/main" id="{B744B597-5BCB-4DBB-8FC9-89CC44501A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3768" y="4921404"/>
                <a:ext cx="1704088" cy="1869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tack of Pancakes">
                <a:extLst>
                  <a:ext uri="{FF2B5EF4-FFF2-40B4-BE49-F238E27FC236}">
                    <a16:creationId xmlns:a16="http://schemas.microsoft.com/office/drawing/2014/main" id="{0BE2FB34-3B35-3053-5A4A-B0D188F831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6377786"/>
                  </p:ext>
                </p:extLst>
              </p:nvPr>
            </p:nvGraphicFramePr>
            <p:xfrm>
              <a:off x="5129655" y="4745320"/>
              <a:ext cx="1769910" cy="19211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69910" cy="1921186"/>
                    </a:xfrm>
                    <a:prstGeom prst="rect">
                      <a:avLst/>
                    </a:prstGeom>
                  </am3d:spPr>
                  <am3d:camera>
                    <am3d:pos x="0" y="0" z="68537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22194" d="1000000"/>
                    <am3d:preTrans dx="-2" dy="-67358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39088" ay="1162974" az="244939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926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tack of Pancakes">
                <a:extLst>
                  <a:ext uri="{FF2B5EF4-FFF2-40B4-BE49-F238E27FC236}">
                    <a16:creationId xmlns:a16="http://schemas.microsoft.com/office/drawing/2014/main" id="{0BE2FB34-3B35-3053-5A4A-B0D188F831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9655" y="4745320"/>
                <a:ext cx="1769910" cy="1921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tack of money">
                <a:extLst>
                  <a:ext uri="{FF2B5EF4-FFF2-40B4-BE49-F238E27FC236}">
                    <a16:creationId xmlns:a16="http://schemas.microsoft.com/office/drawing/2014/main" id="{3C021C49-D8BD-03BE-849A-7307838D31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2234225"/>
                  </p:ext>
                </p:extLst>
              </p:nvPr>
            </p:nvGraphicFramePr>
            <p:xfrm rot="21411393">
              <a:off x="7429399" y="3485640"/>
              <a:ext cx="2733036" cy="3296260"/>
            </p:xfrm>
            <a:graphic>
              <a:graphicData uri="http://schemas.microsoft.com/office/drawing/2017/model3d">
                <am3d:model3d r:embed="rId6">
                  <am3d:spPr>
                    <a:xfrm rot="21411393">
                      <a:off x="0" y="0"/>
                      <a:ext cx="2733036" cy="3296260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1838284" ay="-229634" az="-1358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60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tack of money">
                <a:extLst>
                  <a:ext uri="{FF2B5EF4-FFF2-40B4-BE49-F238E27FC236}">
                    <a16:creationId xmlns:a16="http://schemas.microsoft.com/office/drawing/2014/main" id="{3C021C49-D8BD-03BE-849A-7307838D31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411393">
                <a:off x="7429399" y="3485640"/>
                <a:ext cx="2733036" cy="32962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D444841-FF98-6245-3EFE-88FF8C627E99}"/>
              </a:ext>
            </a:extLst>
          </p:cNvPr>
          <p:cNvSpPr txBox="1"/>
          <p:nvPr/>
        </p:nvSpPr>
        <p:spPr>
          <a:xfrm>
            <a:off x="3193869" y="5134093"/>
            <a:ext cx="93968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700" dirty="0"/>
          </a:p>
          <a:p>
            <a:endParaRPr lang="en-IN" sz="700" dirty="0"/>
          </a:p>
          <a:p>
            <a:r>
              <a:rPr lang="en-IN" sz="700" dirty="0"/>
              <a:t>The Pickwick Papers </a:t>
            </a:r>
          </a:p>
          <a:p>
            <a:endParaRPr lang="en-IN" sz="700" dirty="0"/>
          </a:p>
          <a:p>
            <a:endParaRPr lang="en-IN" sz="700" dirty="0"/>
          </a:p>
          <a:p>
            <a:pPr algn="ctr"/>
            <a:r>
              <a:rPr lang="en-IN" sz="700" dirty="0"/>
              <a:t>By</a:t>
            </a:r>
          </a:p>
          <a:p>
            <a:pPr algn="ctr"/>
            <a:endParaRPr lang="en-IN" sz="700" dirty="0"/>
          </a:p>
          <a:p>
            <a:pPr algn="ctr"/>
            <a:endParaRPr lang="en-IN" sz="700" dirty="0"/>
          </a:p>
          <a:p>
            <a:pPr algn="ctr"/>
            <a:r>
              <a:rPr lang="en-IN" sz="700" dirty="0"/>
              <a:t>Charles Dickens</a:t>
            </a:r>
          </a:p>
        </p:txBody>
      </p:sp>
    </p:spTree>
    <p:extLst>
      <p:ext uri="{BB962C8B-B14F-4D97-AF65-F5344CB8AC3E}">
        <p14:creationId xmlns:p14="http://schemas.microsoft.com/office/powerpoint/2010/main" val="157173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3C32-5D9D-681A-D33A-CF534A7A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814455" cy="1144588"/>
          </a:xfrm>
        </p:spPr>
        <p:txBody>
          <a:bodyPr>
            <a:normAutofit fontScale="90000"/>
          </a:bodyPr>
          <a:lstStyle/>
          <a:p>
            <a:r>
              <a:rPr lang="en-IN" dirty="0"/>
              <a:t>Application of Stack: </a:t>
            </a:r>
            <a:br>
              <a:rPr lang="en-IN" dirty="0"/>
            </a:br>
            <a:r>
              <a:rPr lang="en-IN" dirty="0"/>
              <a:t>Function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D849-30C4-6E8A-05A8-4869FE3B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7804" cy="4297918"/>
          </a:xfrm>
        </p:spPr>
        <p:txBody>
          <a:bodyPr/>
          <a:lstStyle/>
          <a:p>
            <a:r>
              <a:rPr lang="en-IN" dirty="0"/>
              <a:t>Each function gets put on to the stack </a:t>
            </a:r>
          </a:p>
          <a:p>
            <a:pPr marL="0" indent="0">
              <a:buNone/>
            </a:pPr>
            <a:r>
              <a:rPr lang="en-IN" dirty="0"/>
              <a:t>when called</a:t>
            </a:r>
          </a:p>
          <a:p>
            <a:r>
              <a:rPr lang="en-IN" dirty="0"/>
              <a:t>Each function gets its own stack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093FE-CD13-BB5A-72B6-EB916E7DDC1E}"/>
              </a:ext>
            </a:extLst>
          </p:cNvPr>
          <p:cNvSpPr txBox="1"/>
          <p:nvPr/>
        </p:nvSpPr>
        <p:spPr>
          <a:xfrm>
            <a:off x="833371" y="3703430"/>
            <a:ext cx="54323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int </a:t>
            </a:r>
            <a:r>
              <a:rPr lang="en-IN" b="1" dirty="0"/>
              <a:t>main</a:t>
            </a:r>
            <a:r>
              <a:rPr lang="en-IN" dirty="0"/>
              <a:t>( ){</a:t>
            </a:r>
          </a:p>
          <a:p>
            <a:r>
              <a:rPr lang="en-IN" dirty="0"/>
              <a:t>	sum(2,3);</a:t>
            </a:r>
          </a:p>
          <a:p>
            <a:r>
              <a:rPr lang="en-IN" dirty="0"/>
              <a:t>	printf(“calculated sum”);</a:t>
            </a:r>
          </a:p>
          <a:p>
            <a:r>
              <a:rPr lang="en-IN" dirty="0"/>
              <a:t>	multiply(2,3);</a:t>
            </a:r>
          </a:p>
          <a:p>
            <a:r>
              <a:rPr lang="en-IN" dirty="0"/>
              <a:t>	printf(“multiplied”);	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*Stack grows downwards, imagine an upside down stack</a:t>
            </a:r>
          </a:p>
          <a:p>
            <a:r>
              <a:rPr lang="en-IN" dirty="0">
                <a:solidFill>
                  <a:srgbClr val="0070C0"/>
                </a:solidFill>
              </a:rPr>
              <a:t>Top remains the same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36C920-EB9A-2CF7-488F-590B9B843DF3}"/>
              </a:ext>
            </a:extLst>
          </p:cNvPr>
          <p:cNvGrpSpPr/>
          <p:nvPr/>
        </p:nvGrpSpPr>
        <p:grpSpPr>
          <a:xfrm>
            <a:off x="5567170" y="254641"/>
            <a:ext cx="6598092" cy="6238234"/>
            <a:chOff x="4695453" y="396129"/>
            <a:chExt cx="6598092" cy="62382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C41A65-CD8C-D464-1741-54A193B09490}"/>
                </a:ext>
              </a:extLst>
            </p:cNvPr>
            <p:cNvSpPr/>
            <p:nvPr/>
          </p:nvSpPr>
          <p:spPr>
            <a:xfrm>
              <a:off x="6797310" y="4740165"/>
              <a:ext cx="4426343" cy="1752709"/>
            </a:xfrm>
            <a:custGeom>
              <a:avLst/>
              <a:gdLst>
                <a:gd name="connsiteX0" fmla="*/ 0 w 4426343"/>
                <a:gd name="connsiteY0" fmla="*/ 0 h 1752709"/>
                <a:gd name="connsiteX1" fmla="*/ 509029 w 4426343"/>
                <a:gd name="connsiteY1" fmla="*/ 0 h 1752709"/>
                <a:gd name="connsiteX2" fmla="*/ 929532 w 4426343"/>
                <a:gd name="connsiteY2" fmla="*/ 0 h 1752709"/>
                <a:gd name="connsiteX3" fmla="*/ 1350035 w 4426343"/>
                <a:gd name="connsiteY3" fmla="*/ 0 h 1752709"/>
                <a:gd name="connsiteX4" fmla="*/ 1814801 w 4426343"/>
                <a:gd name="connsiteY4" fmla="*/ 0 h 1752709"/>
                <a:gd name="connsiteX5" fmla="*/ 2279567 w 4426343"/>
                <a:gd name="connsiteY5" fmla="*/ 0 h 1752709"/>
                <a:gd name="connsiteX6" fmla="*/ 2877123 w 4426343"/>
                <a:gd name="connsiteY6" fmla="*/ 0 h 1752709"/>
                <a:gd name="connsiteX7" fmla="*/ 3297626 w 4426343"/>
                <a:gd name="connsiteY7" fmla="*/ 0 h 1752709"/>
                <a:gd name="connsiteX8" fmla="*/ 3850918 w 4426343"/>
                <a:gd name="connsiteY8" fmla="*/ 0 h 1752709"/>
                <a:gd name="connsiteX9" fmla="*/ 4426343 w 4426343"/>
                <a:gd name="connsiteY9" fmla="*/ 0 h 1752709"/>
                <a:gd name="connsiteX10" fmla="*/ 4426343 w 4426343"/>
                <a:gd name="connsiteY10" fmla="*/ 531655 h 1752709"/>
                <a:gd name="connsiteX11" fmla="*/ 4426343 w 4426343"/>
                <a:gd name="connsiteY11" fmla="*/ 1098364 h 1752709"/>
                <a:gd name="connsiteX12" fmla="*/ 4426343 w 4426343"/>
                <a:gd name="connsiteY12" fmla="*/ 1752709 h 1752709"/>
                <a:gd name="connsiteX13" fmla="*/ 3917314 w 4426343"/>
                <a:gd name="connsiteY13" fmla="*/ 1752709 h 1752709"/>
                <a:gd name="connsiteX14" fmla="*/ 3364021 w 4426343"/>
                <a:gd name="connsiteY14" fmla="*/ 1752709 h 1752709"/>
                <a:gd name="connsiteX15" fmla="*/ 2810728 w 4426343"/>
                <a:gd name="connsiteY15" fmla="*/ 1752709 h 1752709"/>
                <a:gd name="connsiteX16" fmla="*/ 2257435 w 4426343"/>
                <a:gd name="connsiteY16" fmla="*/ 1752709 h 1752709"/>
                <a:gd name="connsiteX17" fmla="*/ 1659879 w 4426343"/>
                <a:gd name="connsiteY17" fmla="*/ 1752709 h 1752709"/>
                <a:gd name="connsiteX18" fmla="*/ 1150849 w 4426343"/>
                <a:gd name="connsiteY18" fmla="*/ 1752709 h 1752709"/>
                <a:gd name="connsiteX19" fmla="*/ 686083 w 4426343"/>
                <a:gd name="connsiteY19" fmla="*/ 1752709 h 1752709"/>
                <a:gd name="connsiteX20" fmla="*/ 0 w 4426343"/>
                <a:gd name="connsiteY20" fmla="*/ 1752709 h 1752709"/>
                <a:gd name="connsiteX21" fmla="*/ 0 w 4426343"/>
                <a:gd name="connsiteY21" fmla="*/ 1203527 h 1752709"/>
                <a:gd name="connsiteX22" fmla="*/ 0 w 4426343"/>
                <a:gd name="connsiteY22" fmla="*/ 654345 h 1752709"/>
                <a:gd name="connsiteX23" fmla="*/ 0 w 4426343"/>
                <a:gd name="connsiteY23" fmla="*/ 0 h 175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26343" h="1752709" fill="none" extrusionOk="0">
                  <a:moveTo>
                    <a:pt x="0" y="0"/>
                  </a:moveTo>
                  <a:cubicBezTo>
                    <a:pt x="111664" y="-36484"/>
                    <a:pt x="286136" y="47068"/>
                    <a:pt x="509029" y="0"/>
                  </a:cubicBezTo>
                  <a:cubicBezTo>
                    <a:pt x="731922" y="-47068"/>
                    <a:pt x="826313" y="44584"/>
                    <a:pt x="929532" y="0"/>
                  </a:cubicBezTo>
                  <a:cubicBezTo>
                    <a:pt x="1032751" y="-44584"/>
                    <a:pt x="1149639" y="37556"/>
                    <a:pt x="1350035" y="0"/>
                  </a:cubicBezTo>
                  <a:cubicBezTo>
                    <a:pt x="1550431" y="-37556"/>
                    <a:pt x="1642666" y="31450"/>
                    <a:pt x="1814801" y="0"/>
                  </a:cubicBezTo>
                  <a:cubicBezTo>
                    <a:pt x="1986936" y="-31450"/>
                    <a:pt x="2166520" y="21113"/>
                    <a:pt x="2279567" y="0"/>
                  </a:cubicBezTo>
                  <a:cubicBezTo>
                    <a:pt x="2392614" y="-21113"/>
                    <a:pt x="2728584" y="25656"/>
                    <a:pt x="2877123" y="0"/>
                  </a:cubicBezTo>
                  <a:cubicBezTo>
                    <a:pt x="3025662" y="-25656"/>
                    <a:pt x="3155345" y="49986"/>
                    <a:pt x="3297626" y="0"/>
                  </a:cubicBezTo>
                  <a:cubicBezTo>
                    <a:pt x="3439907" y="-49986"/>
                    <a:pt x="3638664" y="26239"/>
                    <a:pt x="3850918" y="0"/>
                  </a:cubicBezTo>
                  <a:cubicBezTo>
                    <a:pt x="4063172" y="-26239"/>
                    <a:pt x="4305913" y="60107"/>
                    <a:pt x="4426343" y="0"/>
                  </a:cubicBezTo>
                  <a:cubicBezTo>
                    <a:pt x="4441596" y="237901"/>
                    <a:pt x="4415378" y="384420"/>
                    <a:pt x="4426343" y="531655"/>
                  </a:cubicBezTo>
                  <a:cubicBezTo>
                    <a:pt x="4437308" y="678890"/>
                    <a:pt x="4406941" y="895417"/>
                    <a:pt x="4426343" y="1098364"/>
                  </a:cubicBezTo>
                  <a:cubicBezTo>
                    <a:pt x="4445745" y="1301311"/>
                    <a:pt x="4365608" y="1592048"/>
                    <a:pt x="4426343" y="1752709"/>
                  </a:cubicBezTo>
                  <a:cubicBezTo>
                    <a:pt x="4269741" y="1769549"/>
                    <a:pt x="4152690" y="1741649"/>
                    <a:pt x="3917314" y="1752709"/>
                  </a:cubicBezTo>
                  <a:cubicBezTo>
                    <a:pt x="3681938" y="1763769"/>
                    <a:pt x="3504930" y="1741521"/>
                    <a:pt x="3364021" y="1752709"/>
                  </a:cubicBezTo>
                  <a:cubicBezTo>
                    <a:pt x="3223112" y="1763897"/>
                    <a:pt x="3015171" y="1704222"/>
                    <a:pt x="2810728" y="1752709"/>
                  </a:cubicBezTo>
                  <a:cubicBezTo>
                    <a:pt x="2606285" y="1801196"/>
                    <a:pt x="2533599" y="1703536"/>
                    <a:pt x="2257435" y="1752709"/>
                  </a:cubicBezTo>
                  <a:cubicBezTo>
                    <a:pt x="1981271" y="1801882"/>
                    <a:pt x="1904981" y="1708665"/>
                    <a:pt x="1659879" y="1752709"/>
                  </a:cubicBezTo>
                  <a:cubicBezTo>
                    <a:pt x="1414777" y="1796753"/>
                    <a:pt x="1380999" y="1739938"/>
                    <a:pt x="1150849" y="1752709"/>
                  </a:cubicBezTo>
                  <a:cubicBezTo>
                    <a:pt x="920699" y="1765480"/>
                    <a:pt x="885373" y="1744728"/>
                    <a:pt x="686083" y="1752709"/>
                  </a:cubicBezTo>
                  <a:cubicBezTo>
                    <a:pt x="486793" y="1760690"/>
                    <a:pt x="217380" y="1739616"/>
                    <a:pt x="0" y="1752709"/>
                  </a:cubicBezTo>
                  <a:cubicBezTo>
                    <a:pt x="-17119" y="1637581"/>
                    <a:pt x="38072" y="1373673"/>
                    <a:pt x="0" y="1203527"/>
                  </a:cubicBezTo>
                  <a:cubicBezTo>
                    <a:pt x="-38072" y="1033381"/>
                    <a:pt x="63551" y="904046"/>
                    <a:pt x="0" y="654345"/>
                  </a:cubicBezTo>
                  <a:cubicBezTo>
                    <a:pt x="-63551" y="404644"/>
                    <a:pt x="60361" y="249832"/>
                    <a:pt x="0" y="0"/>
                  </a:cubicBezTo>
                  <a:close/>
                </a:path>
                <a:path w="4426343" h="175270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9512" y="178750"/>
                    <a:pt x="4402086" y="295620"/>
                    <a:pt x="4426343" y="531655"/>
                  </a:cubicBezTo>
                  <a:cubicBezTo>
                    <a:pt x="4450600" y="767691"/>
                    <a:pt x="4413807" y="935972"/>
                    <a:pt x="4426343" y="1080837"/>
                  </a:cubicBezTo>
                  <a:cubicBezTo>
                    <a:pt x="4438879" y="1225702"/>
                    <a:pt x="4406270" y="1507899"/>
                    <a:pt x="4426343" y="1752709"/>
                  </a:cubicBezTo>
                  <a:cubicBezTo>
                    <a:pt x="4274221" y="1796863"/>
                    <a:pt x="4102799" y="1709090"/>
                    <a:pt x="4005840" y="1752709"/>
                  </a:cubicBezTo>
                  <a:cubicBezTo>
                    <a:pt x="3908881" y="1796328"/>
                    <a:pt x="3633643" y="1717966"/>
                    <a:pt x="3496811" y="1752709"/>
                  </a:cubicBezTo>
                  <a:cubicBezTo>
                    <a:pt x="3359979" y="1787452"/>
                    <a:pt x="3226818" y="1728047"/>
                    <a:pt x="3032045" y="1752709"/>
                  </a:cubicBezTo>
                  <a:cubicBezTo>
                    <a:pt x="2837272" y="1777371"/>
                    <a:pt x="2745254" y="1742669"/>
                    <a:pt x="2567279" y="1752709"/>
                  </a:cubicBezTo>
                  <a:cubicBezTo>
                    <a:pt x="2389304" y="1762749"/>
                    <a:pt x="2184673" y="1701194"/>
                    <a:pt x="2058249" y="1752709"/>
                  </a:cubicBezTo>
                  <a:cubicBezTo>
                    <a:pt x="1931825" y="1804224"/>
                    <a:pt x="1720616" y="1728382"/>
                    <a:pt x="1593483" y="1752709"/>
                  </a:cubicBezTo>
                  <a:cubicBezTo>
                    <a:pt x="1466350" y="1777036"/>
                    <a:pt x="1327281" y="1726044"/>
                    <a:pt x="1128717" y="1752709"/>
                  </a:cubicBezTo>
                  <a:cubicBezTo>
                    <a:pt x="930153" y="1779374"/>
                    <a:pt x="794445" y="1709037"/>
                    <a:pt x="708215" y="1752709"/>
                  </a:cubicBezTo>
                  <a:cubicBezTo>
                    <a:pt x="621985" y="1796381"/>
                    <a:pt x="208405" y="1701103"/>
                    <a:pt x="0" y="1752709"/>
                  </a:cubicBezTo>
                  <a:cubicBezTo>
                    <a:pt x="-11615" y="1563556"/>
                    <a:pt x="61856" y="1413160"/>
                    <a:pt x="0" y="1186000"/>
                  </a:cubicBezTo>
                  <a:cubicBezTo>
                    <a:pt x="-61856" y="958840"/>
                    <a:pt x="18335" y="840351"/>
                    <a:pt x="0" y="601763"/>
                  </a:cubicBezTo>
                  <a:cubicBezTo>
                    <a:pt x="-18335" y="363175"/>
                    <a:pt x="52635" y="139518"/>
                    <a:pt x="0" y="0"/>
                  </a:cubicBezTo>
                  <a:close/>
                </a:path>
              </a:pathLst>
            </a:custGeom>
            <a:pattFill prst="dotGrid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B091AA-5764-C9AA-127A-7121A89B06C0}"/>
                </a:ext>
              </a:extLst>
            </p:cNvPr>
            <p:cNvSpPr/>
            <p:nvPr/>
          </p:nvSpPr>
          <p:spPr>
            <a:xfrm>
              <a:off x="6797310" y="4130566"/>
              <a:ext cx="4426343" cy="609599"/>
            </a:xfrm>
            <a:custGeom>
              <a:avLst/>
              <a:gdLst>
                <a:gd name="connsiteX0" fmla="*/ 0 w 4426343"/>
                <a:gd name="connsiteY0" fmla="*/ 0 h 609599"/>
                <a:gd name="connsiteX1" fmla="*/ 597556 w 4426343"/>
                <a:gd name="connsiteY1" fmla="*/ 0 h 609599"/>
                <a:gd name="connsiteX2" fmla="*/ 1062322 w 4426343"/>
                <a:gd name="connsiteY2" fmla="*/ 0 h 609599"/>
                <a:gd name="connsiteX3" fmla="*/ 1615615 w 4426343"/>
                <a:gd name="connsiteY3" fmla="*/ 0 h 609599"/>
                <a:gd name="connsiteX4" fmla="*/ 2168908 w 4426343"/>
                <a:gd name="connsiteY4" fmla="*/ 0 h 609599"/>
                <a:gd name="connsiteX5" fmla="*/ 2589411 w 4426343"/>
                <a:gd name="connsiteY5" fmla="*/ 0 h 609599"/>
                <a:gd name="connsiteX6" fmla="*/ 3009913 w 4426343"/>
                <a:gd name="connsiteY6" fmla="*/ 0 h 609599"/>
                <a:gd name="connsiteX7" fmla="*/ 3474679 w 4426343"/>
                <a:gd name="connsiteY7" fmla="*/ 0 h 609599"/>
                <a:gd name="connsiteX8" fmla="*/ 3939445 w 4426343"/>
                <a:gd name="connsiteY8" fmla="*/ 0 h 609599"/>
                <a:gd name="connsiteX9" fmla="*/ 4426343 w 4426343"/>
                <a:gd name="connsiteY9" fmla="*/ 0 h 609599"/>
                <a:gd name="connsiteX10" fmla="*/ 4426343 w 4426343"/>
                <a:gd name="connsiteY10" fmla="*/ 286512 h 609599"/>
                <a:gd name="connsiteX11" fmla="*/ 4426343 w 4426343"/>
                <a:gd name="connsiteY11" fmla="*/ 609599 h 609599"/>
                <a:gd name="connsiteX12" fmla="*/ 3784523 w 4426343"/>
                <a:gd name="connsiteY12" fmla="*/ 609599 h 609599"/>
                <a:gd name="connsiteX13" fmla="*/ 3186967 w 4426343"/>
                <a:gd name="connsiteY13" fmla="*/ 609599 h 609599"/>
                <a:gd name="connsiteX14" fmla="*/ 2545147 w 4426343"/>
                <a:gd name="connsiteY14" fmla="*/ 609599 h 609599"/>
                <a:gd name="connsiteX15" fmla="*/ 2080381 w 4426343"/>
                <a:gd name="connsiteY15" fmla="*/ 609599 h 609599"/>
                <a:gd name="connsiteX16" fmla="*/ 1659879 w 4426343"/>
                <a:gd name="connsiteY16" fmla="*/ 609599 h 609599"/>
                <a:gd name="connsiteX17" fmla="*/ 1106586 w 4426343"/>
                <a:gd name="connsiteY17" fmla="*/ 609599 h 609599"/>
                <a:gd name="connsiteX18" fmla="*/ 553293 w 4426343"/>
                <a:gd name="connsiteY18" fmla="*/ 609599 h 609599"/>
                <a:gd name="connsiteX19" fmla="*/ 0 w 4426343"/>
                <a:gd name="connsiteY19" fmla="*/ 609599 h 609599"/>
                <a:gd name="connsiteX20" fmla="*/ 0 w 4426343"/>
                <a:gd name="connsiteY20" fmla="*/ 298704 h 609599"/>
                <a:gd name="connsiteX21" fmla="*/ 0 w 4426343"/>
                <a:gd name="connsiteY21" fmla="*/ 0 h 60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609599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50212" y="57579"/>
                    <a:pt x="4424555" y="226104"/>
                    <a:pt x="4426343" y="286512"/>
                  </a:cubicBezTo>
                  <a:cubicBezTo>
                    <a:pt x="4428131" y="346920"/>
                    <a:pt x="4407464" y="461130"/>
                    <a:pt x="4426343" y="609599"/>
                  </a:cubicBezTo>
                  <a:cubicBezTo>
                    <a:pt x="4204313" y="637838"/>
                    <a:pt x="4034074" y="537235"/>
                    <a:pt x="3784523" y="609599"/>
                  </a:cubicBezTo>
                  <a:cubicBezTo>
                    <a:pt x="3534972" y="681963"/>
                    <a:pt x="3447586" y="539534"/>
                    <a:pt x="3186967" y="609599"/>
                  </a:cubicBezTo>
                  <a:cubicBezTo>
                    <a:pt x="2926348" y="679664"/>
                    <a:pt x="2831450" y="600421"/>
                    <a:pt x="2545147" y="609599"/>
                  </a:cubicBezTo>
                  <a:cubicBezTo>
                    <a:pt x="2258844" y="618777"/>
                    <a:pt x="2283382" y="555681"/>
                    <a:pt x="2080381" y="609599"/>
                  </a:cubicBezTo>
                  <a:cubicBezTo>
                    <a:pt x="1877380" y="663517"/>
                    <a:pt x="1851282" y="604811"/>
                    <a:pt x="1659879" y="609599"/>
                  </a:cubicBezTo>
                  <a:cubicBezTo>
                    <a:pt x="1468476" y="614387"/>
                    <a:pt x="1247495" y="598411"/>
                    <a:pt x="1106586" y="609599"/>
                  </a:cubicBezTo>
                  <a:cubicBezTo>
                    <a:pt x="965677" y="620787"/>
                    <a:pt x="757736" y="561112"/>
                    <a:pt x="553293" y="609599"/>
                  </a:cubicBezTo>
                  <a:cubicBezTo>
                    <a:pt x="348850" y="658086"/>
                    <a:pt x="276164" y="560426"/>
                    <a:pt x="0" y="609599"/>
                  </a:cubicBezTo>
                  <a:cubicBezTo>
                    <a:pt x="-19251" y="465581"/>
                    <a:pt x="6901" y="398128"/>
                    <a:pt x="0" y="298704"/>
                  </a:cubicBezTo>
                  <a:cubicBezTo>
                    <a:pt x="-6901" y="199280"/>
                    <a:pt x="30944" y="80446"/>
                    <a:pt x="0" y="0"/>
                  </a:cubicBezTo>
                  <a:close/>
                </a:path>
                <a:path w="4426343" h="60959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54730" y="90936"/>
                    <a:pt x="4399099" y="186183"/>
                    <a:pt x="4426343" y="286512"/>
                  </a:cubicBezTo>
                  <a:cubicBezTo>
                    <a:pt x="4453587" y="386841"/>
                    <a:pt x="4417173" y="503281"/>
                    <a:pt x="4426343" y="609599"/>
                  </a:cubicBezTo>
                  <a:cubicBezTo>
                    <a:pt x="4227520" y="663057"/>
                    <a:pt x="4073926" y="581758"/>
                    <a:pt x="3961577" y="609599"/>
                  </a:cubicBezTo>
                  <a:cubicBezTo>
                    <a:pt x="3849228" y="637440"/>
                    <a:pt x="3565268" y="572995"/>
                    <a:pt x="3319757" y="609599"/>
                  </a:cubicBezTo>
                  <a:cubicBezTo>
                    <a:pt x="3074246" y="646203"/>
                    <a:pt x="2947560" y="574856"/>
                    <a:pt x="2810728" y="609599"/>
                  </a:cubicBezTo>
                  <a:cubicBezTo>
                    <a:pt x="2673896" y="644342"/>
                    <a:pt x="2540735" y="584937"/>
                    <a:pt x="2345962" y="609599"/>
                  </a:cubicBezTo>
                  <a:cubicBezTo>
                    <a:pt x="2151189" y="634261"/>
                    <a:pt x="2059171" y="599559"/>
                    <a:pt x="1881196" y="609599"/>
                  </a:cubicBezTo>
                  <a:cubicBezTo>
                    <a:pt x="1703221" y="619639"/>
                    <a:pt x="1498590" y="558084"/>
                    <a:pt x="1372166" y="609599"/>
                  </a:cubicBezTo>
                  <a:cubicBezTo>
                    <a:pt x="1245742" y="661114"/>
                    <a:pt x="1034533" y="585272"/>
                    <a:pt x="907400" y="609599"/>
                  </a:cubicBezTo>
                  <a:cubicBezTo>
                    <a:pt x="780267" y="633926"/>
                    <a:pt x="323438" y="558262"/>
                    <a:pt x="0" y="609599"/>
                  </a:cubicBezTo>
                  <a:cubicBezTo>
                    <a:pt x="-24515" y="479910"/>
                    <a:pt x="27847" y="393229"/>
                    <a:pt x="0" y="323087"/>
                  </a:cubicBezTo>
                  <a:cubicBezTo>
                    <a:pt x="-27847" y="252945"/>
                    <a:pt x="5941" y="79039"/>
                    <a:pt x="0" y="0"/>
                  </a:cubicBezTo>
                  <a:close/>
                </a:path>
              </a:pathLst>
            </a:custGeom>
            <a:pattFill prst="pct10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1A4498-E481-415A-EA19-5C13F10DD983}"/>
                </a:ext>
              </a:extLst>
            </p:cNvPr>
            <p:cNvSpPr/>
            <p:nvPr/>
          </p:nvSpPr>
          <p:spPr>
            <a:xfrm>
              <a:off x="6797310" y="3427632"/>
              <a:ext cx="4426343" cy="702934"/>
            </a:xfrm>
            <a:custGeom>
              <a:avLst/>
              <a:gdLst>
                <a:gd name="connsiteX0" fmla="*/ 0 w 4426343"/>
                <a:gd name="connsiteY0" fmla="*/ 0 h 702934"/>
                <a:gd name="connsiteX1" fmla="*/ 597556 w 4426343"/>
                <a:gd name="connsiteY1" fmla="*/ 0 h 702934"/>
                <a:gd name="connsiteX2" fmla="*/ 1062322 w 4426343"/>
                <a:gd name="connsiteY2" fmla="*/ 0 h 702934"/>
                <a:gd name="connsiteX3" fmla="*/ 1615615 w 4426343"/>
                <a:gd name="connsiteY3" fmla="*/ 0 h 702934"/>
                <a:gd name="connsiteX4" fmla="*/ 2168908 w 4426343"/>
                <a:gd name="connsiteY4" fmla="*/ 0 h 702934"/>
                <a:gd name="connsiteX5" fmla="*/ 2589411 w 4426343"/>
                <a:gd name="connsiteY5" fmla="*/ 0 h 702934"/>
                <a:gd name="connsiteX6" fmla="*/ 3009913 w 4426343"/>
                <a:gd name="connsiteY6" fmla="*/ 0 h 702934"/>
                <a:gd name="connsiteX7" fmla="*/ 3474679 w 4426343"/>
                <a:gd name="connsiteY7" fmla="*/ 0 h 702934"/>
                <a:gd name="connsiteX8" fmla="*/ 3939445 w 4426343"/>
                <a:gd name="connsiteY8" fmla="*/ 0 h 702934"/>
                <a:gd name="connsiteX9" fmla="*/ 4426343 w 4426343"/>
                <a:gd name="connsiteY9" fmla="*/ 0 h 702934"/>
                <a:gd name="connsiteX10" fmla="*/ 4426343 w 4426343"/>
                <a:gd name="connsiteY10" fmla="*/ 330379 h 702934"/>
                <a:gd name="connsiteX11" fmla="*/ 4426343 w 4426343"/>
                <a:gd name="connsiteY11" fmla="*/ 702934 h 702934"/>
                <a:gd name="connsiteX12" fmla="*/ 3784523 w 4426343"/>
                <a:gd name="connsiteY12" fmla="*/ 702934 h 702934"/>
                <a:gd name="connsiteX13" fmla="*/ 3186967 w 4426343"/>
                <a:gd name="connsiteY13" fmla="*/ 702934 h 702934"/>
                <a:gd name="connsiteX14" fmla="*/ 2545147 w 4426343"/>
                <a:gd name="connsiteY14" fmla="*/ 702934 h 702934"/>
                <a:gd name="connsiteX15" fmla="*/ 2080381 w 4426343"/>
                <a:gd name="connsiteY15" fmla="*/ 702934 h 702934"/>
                <a:gd name="connsiteX16" fmla="*/ 1659879 w 4426343"/>
                <a:gd name="connsiteY16" fmla="*/ 702934 h 702934"/>
                <a:gd name="connsiteX17" fmla="*/ 1106586 w 4426343"/>
                <a:gd name="connsiteY17" fmla="*/ 702934 h 702934"/>
                <a:gd name="connsiteX18" fmla="*/ 553293 w 4426343"/>
                <a:gd name="connsiteY18" fmla="*/ 702934 h 702934"/>
                <a:gd name="connsiteX19" fmla="*/ 0 w 4426343"/>
                <a:gd name="connsiteY19" fmla="*/ 702934 h 702934"/>
                <a:gd name="connsiteX20" fmla="*/ 0 w 4426343"/>
                <a:gd name="connsiteY20" fmla="*/ 344438 h 702934"/>
                <a:gd name="connsiteX21" fmla="*/ 0 w 4426343"/>
                <a:gd name="connsiteY21" fmla="*/ 0 h 70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702934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53033" y="77770"/>
                    <a:pt x="4417026" y="200524"/>
                    <a:pt x="4426343" y="330379"/>
                  </a:cubicBezTo>
                  <a:cubicBezTo>
                    <a:pt x="4435660" y="460234"/>
                    <a:pt x="4413720" y="523407"/>
                    <a:pt x="4426343" y="702934"/>
                  </a:cubicBezTo>
                  <a:cubicBezTo>
                    <a:pt x="4204313" y="731173"/>
                    <a:pt x="4034074" y="630570"/>
                    <a:pt x="3784523" y="702934"/>
                  </a:cubicBezTo>
                  <a:cubicBezTo>
                    <a:pt x="3534972" y="775298"/>
                    <a:pt x="3447586" y="632869"/>
                    <a:pt x="3186967" y="702934"/>
                  </a:cubicBezTo>
                  <a:cubicBezTo>
                    <a:pt x="2926348" y="772999"/>
                    <a:pt x="2831450" y="693756"/>
                    <a:pt x="2545147" y="702934"/>
                  </a:cubicBezTo>
                  <a:cubicBezTo>
                    <a:pt x="2258844" y="712112"/>
                    <a:pt x="2283382" y="649016"/>
                    <a:pt x="2080381" y="702934"/>
                  </a:cubicBezTo>
                  <a:cubicBezTo>
                    <a:pt x="1877380" y="756852"/>
                    <a:pt x="1851282" y="698146"/>
                    <a:pt x="1659879" y="702934"/>
                  </a:cubicBezTo>
                  <a:cubicBezTo>
                    <a:pt x="1468476" y="707722"/>
                    <a:pt x="1247495" y="691746"/>
                    <a:pt x="1106586" y="702934"/>
                  </a:cubicBezTo>
                  <a:cubicBezTo>
                    <a:pt x="965677" y="714122"/>
                    <a:pt x="757736" y="654447"/>
                    <a:pt x="553293" y="702934"/>
                  </a:cubicBezTo>
                  <a:cubicBezTo>
                    <a:pt x="348850" y="751421"/>
                    <a:pt x="276164" y="653761"/>
                    <a:pt x="0" y="702934"/>
                  </a:cubicBezTo>
                  <a:cubicBezTo>
                    <a:pt x="-41559" y="561638"/>
                    <a:pt x="7079" y="501774"/>
                    <a:pt x="0" y="344438"/>
                  </a:cubicBezTo>
                  <a:cubicBezTo>
                    <a:pt x="-7079" y="187102"/>
                    <a:pt x="17137" y="101583"/>
                    <a:pt x="0" y="0"/>
                  </a:cubicBezTo>
                  <a:close/>
                </a:path>
                <a:path w="4426343" h="702934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0748" y="136885"/>
                    <a:pt x="4391503" y="255421"/>
                    <a:pt x="4426343" y="330379"/>
                  </a:cubicBezTo>
                  <a:cubicBezTo>
                    <a:pt x="4461183" y="405337"/>
                    <a:pt x="4423282" y="528046"/>
                    <a:pt x="4426343" y="702934"/>
                  </a:cubicBezTo>
                  <a:cubicBezTo>
                    <a:pt x="4227520" y="756392"/>
                    <a:pt x="4073926" y="675093"/>
                    <a:pt x="3961577" y="702934"/>
                  </a:cubicBezTo>
                  <a:cubicBezTo>
                    <a:pt x="3849228" y="730775"/>
                    <a:pt x="3565268" y="666330"/>
                    <a:pt x="3319757" y="702934"/>
                  </a:cubicBezTo>
                  <a:cubicBezTo>
                    <a:pt x="3074246" y="739538"/>
                    <a:pt x="2947560" y="668191"/>
                    <a:pt x="2810728" y="702934"/>
                  </a:cubicBezTo>
                  <a:cubicBezTo>
                    <a:pt x="2673896" y="737677"/>
                    <a:pt x="2540735" y="678272"/>
                    <a:pt x="2345962" y="702934"/>
                  </a:cubicBezTo>
                  <a:cubicBezTo>
                    <a:pt x="2151189" y="727596"/>
                    <a:pt x="2059171" y="692894"/>
                    <a:pt x="1881196" y="702934"/>
                  </a:cubicBezTo>
                  <a:cubicBezTo>
                    <a:pt x="1703221" y="712974"/>
                    <a:pt x="1498590" y="651419"/>
                    <a:pt x="1372166" y="702934"/>
                  </a:cubicBezTo>
                  <a:cubicBezTo>
                    <a:pt x="1245742" y="754449"/>
                    <a:pt x="1034533" y="678607"/>
                    <a:pt x="907400" y="702934"/>
                  </a:cubicBezTo>
                  <a:cubicBezTo>
                    <a:pt x="780267" y="727261"/>
                    <a:pt x="323438" y="651597"/>
                    <a:pt x="0" y="702934"/>
                  </a:cubicBezTo>
                  <a:cubicBezTo>
                    <a:pt x="-8806" y="573636"/>
                    <a:pt x="13400" y="531240"/>
                    <a:pt x="0" y="372555"/>
                  </a:cubicBezTo>
                  <a:cubicBezTo>
                    <a:pt x="-13400" y="213870"/>
                    <a:pt x="34779" y="148269"/>
                    <a:pt x="0" y="0"/>
                  </a:cubicBezTo>
                  <a:close/>
                </a:path>
              </a:pathLst>
            </a:custGeom>
            <a:pattFill prst="pct25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632CDC-92BB-4348-C320-90E05737C957}"/>
                </a:ext>
              </a:extLst>
            </p:cNvPr>
            <p:cNvSpPr/>
            <p:nvPr/>
          </p:nvSpPr>
          <p:spPr>
            <a:xfrm>
              <a:off x="6797310" y="2238703"/>
              <a:ext cx="4426343" cy="1188929"/>
            </a:xfrm>
            <a:custGeom>
              <a:avLst/>
              <a:gdLst>
                <a:gd name="connsiteX0" fmla="*/ 0 w 4426343"/>
                <a:gd name="connsiteY0" fmla="*/ 0 h 1188929"/>
                <a:gd name="connsiteX1" fmla="*/ 597556 w 4426343"/>
                <a:gd name="connsiteY1" fmla="*/ 0 h 1188929"/>
                <a:gd name="connsiteX2" fmla="*/ 1062322 w 4426343"/>
                <a:gd name="connsiteY2" fmla="*/ 0 h 1188929"/>
                <a:gd name="connsiteX3" fmla="*/ 1615615 w 4426343"/>
                <a:gd name="connsiteY3" fmla="*/ 0 h 1188929"/>
                <a:gd name="connsiteX4" fmla="*/ 2168908 w 4426343"/>
                <a:gd name="connsiteY4" fmla="*/ 0 h 1188929"/>
                <a:gd name="connsiteX5" fmla="*/ 2589411 w 4426343"/>
                <a:gd name="connsiteY5" fmla="*/ 0 h 1188929"/>
                <a:gd name="connsiteX6" fmla="*/ 3009913 w 4426343"/>
                <a:gd name="connsiteY6" fmla="*/ 0 h 1188929"/>
                <a:gd name="connsiteX7" fmla="*/ 3474679 w 4426343"/>
                <a:gd name="connsiteY7" fmla="*/ 0 h 1188929"/>
                <a:gd name="connsiteX8" fmla="*/ 3939445 w 4426343"/>
                <a:gd name="connsiteY8" fmla="*/ 0 h 1188929"/>
                <a:gd name="connsiteX9" fmla="*/ 4426343 w 4426343"/>
                <a:gd name="connsiteY9" fmla="*/ 0 h 1188929"/>
                <a:gd name="connsiteX10" fmla="*/ 4426343 w 4426343"/>
                <a:gd name="connsiteY10" fmla="*/ 558797 h 1188929"/>
                <a:gd name="connsiteX11" fmla="*/ 4426343 w 4426343"/>
                <a:gd name="connsiteY11" fmla="*/ 1188929 h 1188929"/>
                <a:gd name="connsiteX12" fmla="*/ 3784523 w 4426343"/>
                <a:gd name="connsiteY12" fmla="*/ 1188929 h 1188929"/>
                <a:gd name="connsiteX13" fmla="*/ 3186967 w 4426343"/>
                <a:gd name="connsiteY13" fmla="*/ 1188929 h 1188929"/>
                <a:gd name="connsiteX14" fmla="*/ 2545147 w 4426343"/>
                <a:gd name="connsiteY14" fmla="*/ 1188929 h 1188929"/>
                <a:gd name="connsiteX15" fmla="*/ 2080381 w 4426343"/>
                <a:gd name="connsiteY15" fmla="*/ 1188929 h 1188929"/>
                <a:gd name="connsiteX16" fmla="*/ 1659879 w 4426343"/>
                <a:gd name="connsiteY16" fmla="*/ 1188929 h 1188929"/>
                <a:gd name="connsiteX17" fmla="*/ 1106586 w 4426343"/>
                <a:gd name="connsiteY17" fmla="*/ 1188929 h 1188929"/>
                <a:gd name="connsiteX18" fmla="*/ 553293 w 4426343"/>
                <a:gd name="connsiteY18" fmla="*/ 1188929 h 1188929"/>
                <a:gd name="connsiteX19" fmla="*/ 0 w 4426343"/>
                <a:gd name="connsiteY19" fmla="*/ 1188929 h 1188929"/>
                <a:gd name="connsiteX20" fmla="*/ 0 w 4426343"/>
                <a:gd name="connsiteY20" fmla="*/ 582575 h 1188929"/>
                <a:gd name="connsiteX21" fmla="*/ 0 w 4426343"/>
                <a:gd name="connsiteY21" fmla="*/ 0 h 118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1188929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66506" y="253972"/>
                    <a:pt x="4423472" y="294497"/>
                    <a:pt x="4426343" y="558797"/>
                  </a:cubicBezTo>
                  <a:cubicBezTo>
                    <a:pt x="4429214" y="823097"/>
                    <a:pt x="4384911" y="919756"/>
                    <a:pt x="4426343" y="1188929"/>
                  </a:cubicBezTo>
                  <a:cubicBezTo>
                    <a:pt x="4204313" y="1217168"/>
                    <a:pt x="4034074" y="1116565"/>
                    <a:pt x="3784523" y="1188929"/>
                  </a:cubicBezTo>
                  <a:cubicBezTo>
                    <a:pt x="3534972" y="1261293"/>
                    <a:pt x="3447586" y="1118864"/>
                    <a:pt x="3186967" y="1188929"/>
                  </a:cubicBezTo>
                  <a:cubicBezTo>
                    <a:pt x="2926348" y="1258994"/>
                    <a:pt x="2831450" y="1179751"/>
                    <a:pt x="2545147" y="1188929"/>
                  </a:cubicBezTo>
                  <a:cubicBezTo>
                    <a:pt x="2258844" y="1198107"/>
                    <a:pt x="2283382" y="1135011"/>
                    <a:pt x="2080381" y="1188929"/>
                  </a:cubicBezTo>
                  <a:cubicBezTo>
                    <a:pt x="1877380" y="1242847"/>
                    <a:pt x="1851282" y="1184141"/>
                    <a:pt x="1659879" y="1188929"/>
                  </a:cubicBezTo>
                  <a:cubicBezTo>
                    <a:pt x="1468476" y="1193717"/>
                    <a:pt x="1247495" y="1177741"/>
                    <a:pt x="1106586" y="1188929"/>
                  </a:cubicBezTo>
                  <a:cubicBezTo>
                    <a:pt x="965677" y="1200117"/>
                    <a:pt x="757736" y="1140442"/>
                    <a:pt x="553293" y="1188929"/>
                  </a:cubicBezTo>
                  <a:cubicBezTo>
                    <a:pt x="348850" y="1237416"/>
                    <a:pt x="276164" y="1139756"/>
                    <a:pt x="0" y="1188929"/>
                  </a:cubicBezTo>
                  <a:cubicBezTo>
                    <a:pt x="-68129" y="1034059"/>
                    <a:pt x="67788" y="838672"/>
                    <a:pt x="0" y="582575"/>
                  </a:cubicBezTo>
                  <a:cubicBezTo>
                    <a:pt x="-67788" y="326478"/>
                    <a:pt x="4173" y="122825"/>
                    <a:pt x="0" y="0"/>
                  </a:cubicBezTo>
                  <a:close/>
                </a:path>
                <a:path w="4426343" h="118892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0416" y="179805"/>
                    <a:pt x="4378035" y="419810"/>
                    <a:pt x="4426343" y="558797"/>
                  </a:cubicBezTo>
                  <a:cubicBezTo>
                    <a:pt x="4474651" y="697784"/>
                    <a:pt x="4404139" y="932821"/>
                    <a:pt x="4426343" y="1188929"/>
                  </a:cubicBezTo>
                  <a:cubicBezTo>
                    <a:pt x="4227520" y="1242387"/>
                    <a:pt x="4073926" y="1161088"/>
                    <a:pt x="3961577" y="1188929"/>
                  </a:cubicBezTo>
                  <a:cubicBezTo>
                    <a:pt x="3849228" y="1216770"/>
                    <a:pt x="3565268" y="1152325"/>
                    <a:pt x="3319757" y="1188929"/>
                  </a:cubicBezTo>
                  <a:cubicBezTo>
                    <a:pt x="3074246" y="1225533"/>
                    <a:pt x="2947560" y="1154186"/>
                    <a:pt x="2810728" y="1188929"/>
                  </a:cubicBezTo>
                  <a:cubicBezTo>
                    <a:pt x="2673896" y="1223672"/>
                    <a:pt x="2540735" y="1164267"/>
                    <a:pt x="2345962" y="1188929"/>
                  </a:cubicBezTo>
                  <a:cubicBezTo>
                    <a:pt x="2151189" y="1213591"/>
                    <a:pt x="2059171" y="1178889"/>
                    <a:pt x="1881196" y="1188929"/>
                  </a:cubicBezTo>
                  <a:cubicBezTo>
                    <a:pt x="1703221" y="1198969"/>
                    <a:pt x="1498590" y="1137414"/>
                    <a:pt x="1372166" y="1188929"/>
                  </a:cubicBezTo>
                  <a:cubicBezTo>
                    <a:pt x="1245742" y="1240444"/>
                    <a:pt x="1034533" y="1164602"/>
                    <a:pt x="907400" y="1188929"/>
                  </a:cubicBezTo>
                  <a:cubicBezTo>
                    <a:pt x="780267" y="1213256"/>
                    <a:pt x="323438" y="1137592"/>
                    <a:pt x="0" y="1188929"/>
                  </a:cubicBezTo>
                  <a:cubicBezTo>
                    <a:pt x="-52773" y="928230"/>
                    <a:pt x="39414" y="787776"/>
                    <a:pt x="0" y="630132"/>
                  </a:cubicBezTo>
                  <a:cubicBezTo>
                    <a:pt x="-39414" y="472488"/>
                    <a:pt x="729" y="164598"/>
                    <a:pt x="0" y="0"/>
                  </a:cubicBezTo>
                  <a:close/>
                </a:path>
              </a:pathLst>
            </a:custGeom>
            <a:pattFill prst="dotDmnd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89266C-D448-92DD-F614-97F614DB72F1}"/>
                </a:ext>
              </a:extLst>
            </p:cNvPr>
            <p:cNvSpPr/>
            <p:nvPr/>
          </p:nvSpPr>
          <p:spPr>
            <a:xfrm>
              <a:off x="6797310" y="493769"/>
              <a:ext cx="4426343" cy="2098692"/>
            </a:xfrm>
            <a:custGeom>
              <a:avLst/>
              <a:gdLst>
                <a:gd name="connsiteX0" fmla="*/ 0 w 4426343"/>
                <a:gd name="connsiteY0" fmla="*/ 0 h 2098692"/>
                <a:gd name="connsiteX1" fmla="*/ 597556 w 4426343"/>
                <a:gd name="connsiteY1" fmla="*/ 0 h 2098692"/>
                <a:gd name="connsiteX2" fmla="*/ 1062322 w 4426343"/>
                <a:gd name="connsiteY2" fmla="*/ 0 h 2098692"/>
                <a:gd name="connsiteX3" fmla="*/ 1527088 w 4426343"/>
                <a:gd name="connsiteY3" fmla="*/ 0 h 2098692"/>
                <a:gd name="connsiteX4" fmla="*/ 2124645 w 4426343"/>
                <a:gd name="connsiteY4" fmla="*/ 0 h 2098692"/>
                <a:gd name="connsiteX5" fmla="*/ 2545147 w 4426343"/>
                <a:gd name="connsiteY5" fmla="*/ 0 h 2098692"/>
                <a:gd name="connsiteX6" fmla="*/ 3098440 w 4426343"/>
                <a:gd name="connsiteY6" fmla="*/ 0 h 2098692"/>
                <a:gd name="connsiteX7" fmla="*/ 3563206 w 4426343"/>
                <a:gd name="connsiteY7" fmla="*/ 0 h 2098692"/>
                <a:gd name="connsiteX8" fmla="*/ 4426343 w 4426343"/>
                <a:gd name="connsiteY8" fmla="*/ 0 h 2098692"/>
                <a:gd name="connsiteX9" fmla="*/ 4426343 w 4426343"/>
                <a:gd name="connsiteY9" fmla="*/ 566647 h 2098692"/>
                <a:gd name="connsiteX10" fmla="*/ 4426343 w 4426343"/>
                <a:gd name="connsiteY10" fmla="*/ 1133294 h 2098692"/>
                <a:gd name="connsiteX11" fmla="*/ 4426343 w 4426343"/>
                <a:gd name="connsiteY11" fmla="*/ 1636980 h 2098692"/>
                <a:gd name="connsiteX12" fmla="*/ 4426343 w 4426343"/>
                <a:gd name="connsiteY12" fmla="*/ 2098692 h 2098692"/>
                <a:gd name="connsiteX13" fmla="*/ 4005840 w 4426343"/>
                <a:gd name="connsiteY13" fmla="*/ 2098692 h 2098692"/>
                <a:gd name="connsiteX14" fmla="*/ 3452548 w 4426343"/>
                <a:gd name="connsiteY14" fmla="*/ 2098692 h 2098692"/>
                <a:gd name="connsiteX15" fmla="*/ 2854991 w 4426343"/>
                <a:gd name="connsiteY15" fmla="*/ 2098692 h 2098692"/>
                <a:gd name="connsiteX16" fmla="*/ 2345962 w 4426343"/>
                <a:gd name="connsiteY16" fmla="*/ 2098692 h 2098692"/>
                <a:gd name="connsiteX17" fmla="*/ 1881196 w 4426343"/>
                <a:gd name="connsiteY17" fmla="*/ 2098692 h 2098692"/>
                <a:gd name="connsiteX18" fmla="*/ 1327903 w 4426343"/>
                <a:gd name="connsiteY18" fmla="*/ 2098692 h 2098692"/>
                <a:gd name="connsiteX19" fmla="*/ 863137 w 4426343"/>
                <a:gd name="connsiteY19" fmla="*/ 2098692 h 2098692"/>
                <a:gd name="connsiteX20" fmla="*/ 0 w 4426343"/>
                <a:gd name="connsiteY20" fmla="*/ 2098692 h 2098692"/>
                <a:gd name="connsiteX21" fmla="*/ 0 w 4426343"/>
                <a:gd name="connsiteY21" fmla="*/ 1595006 h 2098692"/>
                <a:gd name="connsiteX22" fmla="*/ 0 w 4426343"/>
                <a:gd name="connsiteY22" fmla="*/ 1091320 h 2098692"/>
                <a:gd name="connsiteX23" fmla="*/ 0 w 4426343"/>
                <a:gd name="connsiteY23" fmla="*/ 545660 h 2098692"/>
                <a:gd name="connsiteX24" fmla="*/ 0 w 4426343"/>
                <a:gd name="connsiteY24" fmla="*/ 0 h 209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6343" h="2098692" fill="none" extrusionOk="0">
                  <a:moveTo>
                    <a:pt x="0" y="0"/>
                  </a:moveTo>
                  <a:cubicBezTo>
                    <a:pt x="222167" y="-5700"/>
                    <a:pt x="417367" y="27410"/>
                    <a:pt x="597556" y="0"/>
                  </a:cubicBezTo>
                  <a:cubicBezTo>
                    <a:pt x="777745" y="-27410"/>
                    <a:pt x="890187" y="31450"/>
                    <a:pt x="1062322" y="0"/>
                  </a:cubicBezTo>
                  <a:cubicBezTo>
                    <a:pt x="1234457" y="-31450"/>
                    <a:pt x="1414041" y="21113"/>
                    <a:pt x="1527088" y="0"/>
                  </a:cubicBezTo>
                  <a:cubicBezTo>
                    <a:pt x="1640135" y="-21113"/>
                    <a:pt x="1972671" y="20904"/>
                    <a:pt x="2124645" y="0"/>
                  </a:cubicBezTo>
                  <a:cubicBezTo>
                    <a:pt x="2276619" y="-20904"/>
                    <a:pt x="2409148" y="50113"/>
                    <a:pt x="2545147" y="0"/>
                  </a:cubicBezTo>
                  <a:cubicBezTo>
                    <a:pt x="2681146" y="-50113"/>
                    <a:pt x="2885985" y="26196"/>
                    <a:pt x="3098440" y="0"/>
                  </a:cubicBezTo>
                  <a:cubicBezTo>
                    <a:pt x="3310895" y="-26196"/>
                    <a:pt x="3464015" y="51826"/>
                    <a:pt x="3563206" y="0"/>
                  </a:cubicBezTo>
                  <a:cubicBezTo>
                    <a:pt x="3662397" y="-51826"/>
                    <a:pt x="4160532" y="93882"/>
                    <a:pt x="4426343" y="0"/>
                  </a:cubicBezTo>
                  <a:cubicBezTo>
                    <a:pt x="4430650" y="252709"/>
                    <a:pt x="4409149" y="438093"/>
                    <a:pt x="4426343" y="566647"/>
                  </a:cubicBezTo>
                  <a:cubicBezTo>
                    <a:pt x="4443537" y="695201"/>
                    <a:pt x="4409165" y="1019714"/>
                    <a:pt x="4426343" y="1133294"/>
                  </a:cubicBezTo>
                  <a:cubicBezTo>
                    <a:pt x="4443521" y="1246874"/>
                    <a:pt x="4385773" y="1404918"/>
                    <a:pt x="4426343" y="1636980"/>
                  </a:cubicBezTo>
                  <a:cubicBezTo>
                    <a:pt x="4466913" y="1869042"/>
                    <a:pt x="4423343" y="1999922"/>
                    <a:pt x="4426343" y="2098692"/>
                  </a:cubicBezTo>
                  <a:cubicBezTo>
                    <a:pt x="4298357" y="2147848"/>
                    <a:pt x="4158757" y="2088888"/>
                    <a:pt x="4005840" y="2098692"/>
                  </a:cubicBezTo>
                  <a:cubicBezTo>
                    <a:pt x="3852923" y="2108496"/>
                    <a:pt x="3724495" y="2043882"/>
                    <a:pt x="3452548" y="2098692"/>
                  </a:cubicBezTo>
                  <a:cubicBezTo>
                    <a:pt x="3180601" y="2153502"/>
                    <a:pt x="3101543" y="2059003"/>
                    <a:pt x="2854991" y="2098692"/>
                  </a:cubicBezTo>
                  <a:cubicBezTo>
                    <a:pt x="2608439" y="2138381"/>
                    <a:pt x="2571875" y="2083454"/>
                    <a:pt x="2345962" y="2098692"/>
                  </a:cubicBezTo>
                  <a:cubicBezTo>
                    <a:pt x="2120049" y="2113930"/>
                    <a:pt x="2080486" y="2090711"/>
                    <a:pt x="1881196" y="2098692"/>
                  </a:cubicBezTo>
                  <a:cubicBezTo>
                    <a:pt x="1681906" y="2106673"/>
                    <a:pt x="1495177" y="2044714"/>
                    <a:pt x="1327903" y="2098692"/>
                  </a:cubicBezTo>
                  <a:cubicBezTo>
                    <a:pt x="1160629" y="2152670"/>
                    <a:pt x="1077989" y="2047234"/>
                    <a:pt x="863137" y="2098692"/>
                  </a:cubicBezTo>
                  <a:cubicBezTo>
                    <a:pt x="648285" y="2150150"/>
                    <a:pt x="377064" y="1997433"/>
                    <a:pt x="0" y="2098692"/>
                  </a:cubicBezTo>
                  <a:cubicBezTo>
                    <a:pt x="-46249" y="1915813"/>
                    <a:pt x="57290" y="1833756"/>
                    <a:pt x="0" y="1595006"/>
                  </a:cubicBezTo>
                  <a:cubicBezTo>
                    <a:pt x="-57290" y="1356256"/>
                    <a:pt x="20447" y="1330302"/>
                    <a:pt x="0" y="1091320"/>
                  </a:cubicBezTo>
                  <a:cubicBezTo>
                    <a:pt x="-20447" y="852338"/>
                    <a:pt x="29071" y="784234"/>
                    <a:pt x="0" y="545660"/>
                  </a:cubicBezTo>
                  <a:cubicBezTo>
                    <a:pt x="-29071" y="307086"/>
                    <a:pt x="10474" y="262317"/>
                    <a:pt x="0" y="0"/>
                  </a:cubicBezTo>
                  <a:close/>
                </a:path>
                <a:path w="4426343" h="2098692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65576" y="150027"/>
                    <a:pt x="4396478" y="234836"/>
                    <a:pt x="4426343" y="461712"/>
                  </a:cubicBezTo>
                  <a:cubicBezTo>
                    <a:pt x="4456208" y="688588"/>
                    <a:pt x="4425322" y="758494"/>
                    <a:pt x="4426343" y="944411"/>
                  </a:cubicBezTo>
                  <a:cubicBezTo>
                    <a:pt x="4427364" y="1130328"/>
                    <a:pt x="4375711" y="1226001"/>
                    <a:pt x="4426343" y="1427111"/>
                  </a:cubicBezTo>
                  <a:cubicBezTo>
                    <a:pt x="4476975" y="1628221"/>
                    <a:pt x="4374760" y="1823983"/>
                    <a:pt x="4426343" y="2098692"/>
                  </a:cubicBezTo>
                  <a:cubicBezTo>
                    <a:pt x="4249514" y="2100435"/>
                    <a:pt x="4071497" y="2088323"/>
                    <a:pt x="3961577" y="2098692"/>
                  </a:cubicBezTo>
                  <a:cubicBezTo>
                    <a:pt x="3851657" y="2109061"/>
                    <a:pt x="3691584" y="2074030"/>
                    <a:pt x="3496811" y="2098692"/>
                  </a:cubicBezTo>
                  <a:cubicBezTo>
                    <a:pt x="3302038" y="2123354"/>
                    <a:pt x="3210020" y="2088652"/>
                    <a:pt x="3032045" y="2098692"/>
                  </a:cubicBezTo>
                  <a:cubicBezTo>
                    <a:pt x="2854070" y="2108732"/>
                    <a:pt x="2643084" y="2043731"/>
                    <a:pt x="2523016" y="2098692"/>
                  </a:cubicBezTo>
                  <a:cubicBezTo>
                    <a:pt x="2402948" y="2153653"/>
                    <a:pt x="2194234" y="2077323"/>
                    <a:pt x="2058249" y="2098692"/>
                  </a:cubicBezTo>
                  <a:cubicBezTo>
                    <a:pt x="1922264" y="2120061"/>
                    <a:pt x="1792047" y="2072027"/>
                    <a:pt x="1593483" y="2098692"/>
                  </a:cubicBezTo>
                  <a:cubicBezTo>
                    <a:pt x="1394919" y="2125357"/>
                    <a:pt x="1259211" y="2055020"/>
                    <a:pt x="1172981" y="2098692"/>
                  </a:cubicBezTo>
                  <a:cubicBezTo>
                    <a:pt x="1086751" y="2142364"/>
                    <a:pt x="795692" y="2034706"/>
                    <a:pt x="575425" y="2098692"/>
                  </a:cubicBezTo>
                  <a:cubicBezTo>
                    <a:pt x="355158" y="2162678"/>
                    <a:pt x="198482" y="2087378"/>
                    <a:pt x="0" y="2098692"/>
                  </a:cubicBezTo>
                  <a:cubicBezTo>
                    <a:pt x="-14707" y="1839534"/>
                    <a:pt x="61238" y="1673850"/>
                    <a:pt x="0" y="1532045"/>
                  </a:cubicBezTo>
                  <a:cubicBezTo>
                    <a:pt x="-61238" y="1390240"/>
                    <a:pt x="36918" y="1125073"/>
                    <a:pt x="0" y="965398"/>
                  </a:cubicBezTo>
                  <a:cubicBezTo>
                    <a:pt x="-36918" y="805723"/>
                    <a:pt x="41705" y="703209"/>
                    <a:pt x="0" y="461712"/>
                  </a:cubicBezTo>
                  <a:cubicBezTo>
                    <a:pt x="-41705" y="220215"/>
                    <a:pt x="49632" y="153775"/>
                    <a:pt x="0" y="0"/>
                  </a:cubicBezTo>
                  <a:close/>
                </a:path>
              </a:pathLst>
            </a:custGeom>
            <a:pattFill prst="dashVert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396234-8F28-E21F-4007-76593853EAA6}"/>
                </a:ext>
              </a:extLst>
            </p:cNvPr>
            <p:cNvSpPr txBox="1"/>
            <p:nvPr/>
          </p:nvSpPr>
          <p:spPr>
            <a:xfrm>
              <a:off x="10360274" y="519554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STACK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10CDD-CDF2-050E-8523-92D4FCD6D983}"/>
                </a:ext>
              </a:extLst>
            </p:cNvPr>
            <p:cNvSpPr txBox="1"/>
            <p:nvPr/>
          </p:nvSpPr>
          <p:spPr>
            <a:xfrm>
              <a:off x="10509356" y="2571313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HEAP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E008CB-7F5E-292B-D869-B398243DBEE4}"/>
                </a:ext>
              </a:extLst>
            </p:cNvPr>
            <p:cNvSpPr txBox="1"/>
            <p:nvPr/>
          </p:nvSpPr>
          <p:spPr>
            <a:xfrm>
              <a:off x="10102193" y="3409767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GLOBALS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714EB7-C501-93F8-4921-38F4FF64860F}"/>
                </a:ext>
              </a:extLst>
            </p:cNvPr>
            <p:cNvSpPr txBox="1"/>
            <p:nvPr/>
          </p:nvSpPr>
          <p:spPr>
            <a:xfrm>
              <a:off x="9856933" y="4117327"/>
              <a:ext cx="143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CONSTANTS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160085-3F4E-4874-7C3D-DD3D1121379A}"/>
                </a:ext>
              </a:extLst>
            </p:cNvPr>
            <p:cNvSpPr txBox="1"/>
            <p:nvPr/>
          </p:nvSpPr>
          <p:spPr>
            <a:xfrm>
              <a:off x="10505347" y="474936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CODE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BFABAF-5F16-A3AB-FE88-AE1EC5CA9C1A}"/>
                </a:ext>
              </a:extLst>
            </p:cNvPr>
            <p:cNvSpPr txBox="1"/>
            <p:nvPr/>
          </p:nvSpPr>
          <p:spPr>
            <a:xfrm>
              <a:off x="4695453" y="6265031"/>
              <a:ext cx="2101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6"/>
                  </a:solidFill>
                  <a:latin typeface="Algerian" panose="04020705040A02060702" pitchFamily="82" charset="0"/>
                </a:rPr>
                <a:t>LOWEST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70FAFA-2AAD-3CBF-E6F5-8705FB508F4C}"/>
                </a:ext>
              </a:extLst>
            </p:cNvPr>
            <p:cNvSpPr txBox="1"/>
            <p:nvPr/>
          </p:nvSpPr>
          <p:spPr>
            <a:xfrm>
              <a:off x="4695453" y="396129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6"/>
                  </a:solidFill>
                  <a:latin typeface="Algerian" panose="04020705040A02060702" pitchFamily="82" charset="0"/>
                </a:rPr>
                <a:t>HIGHEST ADDRESS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4385A-B5DF-F2EF-C069-EDD9FDBFC3A3}"/>
              </a:ext>
            </a:extLst>
          </p:cNvPr>
          <p:cNvSpPr/>
          <p:nvPr/>
        </p:nvSpPr>
        <p:spPr>
          <a:xfrm>
            <a:off x="7669027" y="747398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main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FB408-337B-4069-6632-C2C2631ED45F}"/>
              </a:ext>
            </a:extLst>
          </p:cNvPr>
          <p:cNvSpPr txBox="1"/>
          <p:nvPr/>
        </p:nvSpPr>
        <p:spPr>
          <a:xfrm>
            <a:off x="7166004" y="681050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328625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3C32-5D9D-681A-D33A-CF534A7A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814455" cy="1144588"/>
          </a:xfrm>
        </p:spPr>
        <p:txBody>
          <a:bodyPr>
            <a:normAutofit fontScale="90000"/>
          </a:bodyPr>
          <a:lstStyle/>
          <a:p>
            <a:r>
              <a:rPr lang="en-IN" dirty="0"/>
              <a:t>Application of Stack: </a:t>
            </a:r>
            <a:br>
              <a:rPr lang="en-IN" dirty="0"/>
            </a:br>
            <a:r>
              <a:rPr lang="en-IN" dirty="0"/>
              <a:t>Function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D849-30C4-6E8A-05A8-4869FE3B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7804" cy="4297918"/>
          </a:xfrm>
        </p:spPr>
        <p:txBody>
          <a:bodyPr/>
          <a:lstStyle/>
          <a:p>
            <a:r>
              <a:rPr lang="en-IN" dirty="0"/>
              <a:t>Each function gets put on to the stack </a:t>
            </a:r>
          </a:p>
          <a:p>
            <a:pPr marL="0" indent="0">
              <a:buNone/>
            </a:pPr>
            <a:r>
              <a:rPr lang="en-IN" dirty="0"/>
              <a:t>when called</a:t>
            </a:r>
          </a:p>
          <a:p>
            <a:r>
              <a:rPr lang="en-IN" dirty="0"/>
              <a:t>Each function gets its own stack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093FE-CD13-BB5A-72B6-EB916E7DDC1E}"/>
              </a:ext>
            </a:extLst>
          </p:cNvPr>
          <p:cNvSpPr txBox="1"/>
          <p:nvPr/>
        </p:nvSpPr>
        <p:spPr>
          <a:xfrm>
            <a:off x="833371" y="3703430"/>
            <a:ext cx="54323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int </a:t>
            </a:r>
            <a:r>
              <a:rPr lang="en-IN" b="1" dirty="0"/>
              <a:t>main</a:t>
            </a:r>
            <a:r>
              <a:rPr lang="en-IN" dirty="0"/>
              <a:t>( ){</a:t>
            </a:r>
          </a:p>
          <a:p>
            <a:r>
              <a:rPr lang="en-IN" dirty="0"/>
              <a:t>	sum(2,3);</a:t>
            </a:r>
          </a:p>
          <a:p>
            <a:r>
              <a:rPr lang="en-IN" dirty="0"/>
              <a:t>	printf(“calculated sum”);</a:t>
            </a:r>
          </a:p>
          <a:p>
            <a:r>
              <a:rPr lang="en-IN" dirty="0"/>
              <a:t>	multiply(2,3);</a:t>
            </a:r>
          </a:p>
          <a:p>
            <a:r>
              <a:rPr lang="en-IN" dirty="0"/>
              <a:t>	printf(“multiplied”);	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*Stack grows downwards, imagine an upside down stack</a:t>
            </a:r>
          </a:p>
          <a:p>
            <a:r>
              <a:rPr lang="en-IN" dirty="0">
                <a:solidFill>
                  <a:srgbClr val="0070C0"/>
                </a:solidFill>
              </a:rPr>
              <a:t>Top remains the same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36C920-EB9A-2CF7-488F-590B9B843DF3}"/>
              </a:ext>
            </a:extLst>
          </p:cNvPr>
          <p:cNvGrpSpPr/>
          <p:nvPr/>
        </p:nvGrpSpPr>
        <p:grpSpPr>
          <a:xfrm>
            <a:off x="5567170" y="254641"/>
            <a:ext cx="6624830" cy="6238234"/>
            <a:chOff x="4695453" y="396129"/>
            <a:chExt cx="6624830" cy="62382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C41A65-CD8C-D464-1741-54A193B09490}"/>
                </a:ext>
              </a:extLst>
            </p:cNvPr>
            <p:cNvSpPr/>
            <p:nvPr/>
          </p:nvSpPr>
          <p:spPr>
            <a:xfrm>
              <a:off x="6797310" y="4740165"/>
              <a:ext cx="4426343" cy="1752709"/>
            </a:xfrm>
            <a:custGeom>
              <a:avLst/>
              <a:gdLst>
                <a:gd name="connsiteX0" fmla="*/ 0 w 4426343"/>
                <a:gd name="connsiteY0" fmla="*/ 0 h 1752709"/>
                <a:gd name="connsiteX1" fmla="*/ 509029 w 4426343"/>
                <a:gd name="connsiteY1" fmla="*/ 0 h 1752709"/>
                <a:gd name="connsiteX2" fmla="*/ 929532 w 4426343"/>
                <a:gd name="connsiteY2" fmla="*/ 0 h 1752709"/>
                <a:gd name="connsiteX3" fmla="*/ 1350035 w 4426343"/>
                <a:gd name="connsiteY3" fmla="*/ 0 h 1752709"/>
                <a:gd name="connsiteX4" fmla="*/ 1814801 w 4426343"/>
                <a:gd name="connsiteY4" fmla="*/ 0 h 1752709"/>
                <a:gd name="connsiteX5" fmla="*/ 2279567 w 4426343"/>
                <a:gd name="connsiteY5" fmla="*/ 0 h 1752709"/>
                <a:gd name="connsiteX6" fmla="*/ 2877123 w 4426343"/>
                <a:gd name="connsiteY6" fmla="*/ 0 h 1752709"/>
                <a:gd name="connsiteX7" fmla="*/ 3297626 w 4426343"/>
                <a:gd name="connsiteY7" fmla="*/ 0 h 1752709"/>
                <a:gd name="connsiteX8" fmla="*/ 3850918 w 4426343"/>
                <a:gd name="connsiteY8" fmla="*/ 0 h 1752709"/>
                <a:gd name="connsiteX9" fmla="*/ 4426343 w 4426343"/>
                <a:gd name="connsiteY9" fmla="*/ 0 h 1752709"/>
                <a:gd name="connsiteX10" fmla="*/ 4426343 w 4426343"/>
                <a:gd name="connsiteY10" fmla="*/ 531655 h 1752709"/>
                <a:gd name="connsiteX11" fmla="*/ 4426343 w 4426343"/>
                <a:gd name="connsiteY11" fmla="*/ 1098364 h 1752709"/>
                <a:gd name="connsiteX12" fmla="*/ 4426343 w 4426343"/>
                <a:gd name="connsiteY12" fmla="*/ 1752709 h 1752709"/>
                <a:gd name="connsiteX13" fmla="*/ 3917314 w 4426343"/>
                <a:gd name="connsiteY13" fmla="*/ 1752709 h 1752709"/>
                <a:gd name="connsiteX14" fmla="*/ 3364021 w 4426343"/>
                <a:gd name="connsiteY14" fmla="*/ 1752709 h 1752709"/>
                <a:gd name="connsiteX15" fmla="*/ 2810728 w 4426343"/>
                <a:gd name="connsiteY15" fmla="*/ 1752709 h 1752709"/>
                <a:gd name="connsiteX16" fmla="*/ 2257435 w 4426343"/>
                <a:gd name="connsiteY16" fmla="*/ 1752709 h 1752709"/>
                <a:gd name="connsiteX17" fmla="*/ 1659879 w 4426343"/>
                <a:gd name="connsiteY17" fmla="*/ 1752709 h 1752709"/>
                <a:gd name="connsiteX18" fmla="*/ 1150849 w 4426343"/>
                <a:gd name="connsiteY18" fmla="*/ 1752709 h 1752709"/>
                <a:gd name="connsiteX19" fmla="*/ 686083 w 4426343"/>
                <a:gd name="connsiteY19" fmla="*/ 1752709 h 1752709"/>
                <a:gd name="connsiteX20" fmla="*/ 0 w 4426343"/>
                <a:gd name="connsiteY20" fmla="*/ 1752709 h 1752709"/>
                <a:gd name="connsiteX21" fmla="*/ 0 w 4426343"/>
                <a:gd name="connsiteY21" fmla="*/ 1203527 h 1752709"/>
                <a:gd name="connsiteX22" fmla="*/ 0 w 4426343"/>
                <a:gd name="connsiteY22" fmla="*/ 654345 h 1752709"/>
                <a:gd name="connsiteX23" fmla="*/ 0 w 4426343"/>
                <a:gd name="connsiteY23" fmla="*/ 0 h 175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26343" h="1752709" fill="none" extrusionOk="0">
                  <a:moveTo>
                    <a:pt x="0" y="0"/>
                  </a:moveTo>
                  <a:cubicBezTo>
                    <a:pt x="111664" y="-36484"/>
                    <a:pt x="286136" y="47068"/>
                    <a:pt x="509029" y="0"/>
                  </a:cubicBezTo>
                  <a:cubicBezTo>
                    <a:pt x="731922" y="-47068"/>
                    <a:pt x="826313" y="44584"/>
                    <a:pt x="929532" y="0"/>
                  </a:cubicBezTo>
                  <a:cubicBezTo>
                    <a:pt x="1032751" y="-44584"/>
                    <a:pt x="1149639" y="37556"/>
                    <a:pt x="1350035" y="0"/>
                  </a:cubicBezTo>
                  <a:cubicBezTo>
                    <a:pt x="1550431" y="-37556"/>
                    <a:pt x="1642666" y="31450"/>
                    <a:pt x="1814801" y="0"/>
                  </a:cubicBezTo>
                  <a:cubicBezTo>
                    <a:pt x="1986936" y="-31450"/>
                    <a:pt x="2166520" y="21113"/>
                    <a:pt x="2279567" y="0"/>
                  </a:cubicBezTo>
                  <a:cubicBezTo>
                    <a:pt x="2392614" y="-21113"/>
                    <a:pt x="2728584" y="25656"/>
                    <a:pt x="2877123" y="0"/>
                  </a:cubicBezTo>
                  <a:cubicBezTo>
                    <a:pt x="3025662" y="-25656"/>
                    <a:pt x="3155345" y="49986"/>
                    <a:pt x="3297626" y="0"/>
                  </a:cubicBezTo>
                  <a:cubicBezTo>
                    <a:pt x="3439907" y="-49986"/>
                    <a:pt x="3638664" y="26239"/>
                    <a:pt x="3850918" y="0"/>
                  </a:cubicBezTo>
                  <a:cubicBezTo>
                    <a:pt x="4063172" y="-26239"/>
                    <a:pt x="4305913" y="60107"/>
                    <a:pt x="4426343" y="0"/>
                  </a:cubicBezTo>
                  <a:cubicBezTo>
                    <a:pt x="4441596" y="237901"/>
                    <a:pt x="4415378" y="384420"/>
                    <a:pt x="4426343" y="531655"/>
                  </a:cubicBezTo>
                  <a:cubicBezTo>
                    <a:pt x="4437308" y="678890"/>
                    <a:pt x="4406941" y="895417"/>
                    <a:pt x="4426343" y="1098364"/>
                  </a:cubicBezTo>
                  <a:cubicBezTo>
                    <a:pt x="4445745" y="1301311"/>
                    <a:pt x="4365608" y="1592048"/>
                    <a:pt x="4426343" y="1752709"/>
                  </a:cubicBezTo>
                  <a:cubicBezTo>
                    <a:pt x="4269741" y="1769549"/>
                    <a:pt x="4152690" y="1741649"/>
                    <a:pt x="3917314" y="1752709"/>
                  </a:cubicBezTo>
                  <a:cubicBezTo>
                    <a:pt x="3681938" y="1763769"/>
                    <a:pt x="3504930" y="1741521"/>
                    <a:pt x="3364021" y="1752709"/>
                  </a:cubicBezTo>
                  <a:cubicBezTo>
                    <a:pt x="3223112" y="1763897"/>
                    <a:pt x="3015171" y="1704222"/>
                    <a:pt x="2810728" y="1752709"/>
                  </a:cubicBezTo>
                  <a:cubicBezTo>
                    <a:pt x="2606285" y="1801196"/>
                    <a:pt x="2533599" y="1703536"/>
                    <a:pt x="2257435" y="1752709"/>
                  </a:cubicBezTo>
                  <a:cubicBezTo>
                    <a:pt x="1981271" y="1801882"/>
                    <a:pt x="1904981" y="1708665"/>
                    <a:pt x="1659879" y="1752709"/>
                  </a:cubicBezTo>
                  <a:cubicBezTo>
                    <a:pt x="1414777" y="1796753"/>
                    <a:pt x="1380999" y="1739938"/>
                    <a:pt x="1150849" y="1752709"/>
                  </a:cubicBezTo>
                  <a:cubicBezTo>
                    <a:pt x="920699" y="1765480"/>
                    <a:pt x="885373" y="1744728"/>
                    <a:pt x="686083" y="1752709"/>
                  </a:cubicBezTo>
                  <a:cubicBezTo>
                    <a:pt x="486793" y="1760690"/>
                    <a:pt x="217380" y="1739616"/>
                    <a:pt x="0" y="1752709"/>
                  </a:cubicBezTo>
                  <a:cubicBezTo>
                    <a:pt x="-17119" y="1637581"/>
                    <a:pt x="38072" y="1373673"/>
                    <a:pt x="0" y="1203527"/>
                  </a:cubicBezTo>
                  <a:cubicBezTo>
                    <a:pt x="-38072" y="1033381"/>
                    <a:pt x="63551" y="904046"/>
                    <a:pt x="0" y="654345"/>
                  </a:cubicBezTo>
                  <a:cubicBezTo>
                    <a:pt x="-63551" y="404644"/>
                    <a:pt x="60361" y="249832"/>
                    <a:pt x="0" y="0"/>
                  </a:cubicBezTo>
                  <a:close/>
                </a:path>
                <a:path w="4426343" h="175270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9512" y="178750"/>
                    <a:pt x="4402086" y="295620"/>
                    <a:pt x="4426343" y="531655"/>
                  </a:cubicBezTo>
                  <a:cubicBezTo>
                    <a:pt x="4450600" y="767691"/>
                    <a:pt x="4413807" y="935972"/>
                    <a:pt x="4426343" y="1080837"/>
                  </a:cubicBezTo>
                  <a:cubicBezTo>
                    <a:pt x="4438879" y="1225702"/>
                    <a:pt x="4406270" y="1507899"/>
                    <a:pt x="4426343" y="1752709"/>
                  </a:cubicBezTo>
                  <a:cubicBezTo>
                    <a:pt x="4274221" y="1796863"/>
                    <a:pt x="4102799" y="1709090"/>
                    <a:pt x="4005840" y="1752709"/>
                  </a:cubicBezTo>
                  <a:cubicBezTo>
                    <a:pt x="3908881" y="1796328"/>
                    <a:pt x="3633643" y="1717966"/>
                    <a:pt x="3496811" y="1752709"/>
                  </a:cubicBezTo>
                  <a:cubicBezTo>
                    <a:pt x="3359979" y="1787452"/>
                    <a:pt x="3226818" y="1728047"/>
                    <a:pt x="3032045" y="1752709"/>
                  </a:cubicBezTo>
                  <a:cubicBezTo>
                    <a:pt x="2837272" y="1777371"/>
                    <a:pt x="2745254" y="1742669"/>
                    <a:pt x="2567279" y="1752709"/>
                  </a:cubicBezTo>
                  <a:cubicBezTo>
                    <a:pt x="2389304" y="1762749"/>
                    <a:pt x="2184673" y="1701194"/>
                    <a:pt x="2058249" y="1752709"/>
                  </a:cubicBezTo>
                  <a:cubicBezTo>
                    <a:pt x="1931825" y="1804224"/>
                    <a:pt x="1720616" y="1728382"/>
                    <a:pt x="1593483" y="1752709"/>
                  </a:cubicBezTo>
                  <a:cubicBezTo>
                    <a:pt x="1466350" y="1777036"/>
                    <a:pt x="1327281" y="1726044"/>
                    <a:pt x="1128717" y="1752709"/>
                  </a:cubicBezTo>
                  <a:cubicBezTo>
                    <a:pt x="930153" y="1779374"/>
                    <a:pt x="794445" y="1709037"/>
                    <a:pt x="708215" y="1752709"/>
                  </a:cubicBezTo>
                  <a:cubicBezTo>
                    <a:pt x="621985" y="1796381"/>
                    <a:pt x="208405" y="1701103"/>
                    <a:pt x="0" y="1752709"/>
                  </a:cubicBezTo>
                  <a:cubicBezTo>
                    <a:pt x="-11615" y="1563556"/>
                    <a:pt x="61856" y="1413160"/>
                    <a:pt x="0" y="1186000"/>
                  </a:cubicBezTo>
                  <a:cubicBezTo>
                    <a:pt x="-61856" y="958840"/>
                    <a:pt x="18335" y="840351"/>
                    <a:pt x="0" y="601763"/>
                  </a:cubicBezTo>
                  <a:cubicBezTo>
                    <a:pt x="-18335" y="363175"/>
                    <a:pt x="52635" y="139518"/>
                    <a:pt x="0" y="0"/>
                  </a:cubicBezTo>
                  <a:close/>
                </a:path>
              </a:pathLst>
            </a:custGeom>
            <a:pattFill prst="dotGrid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B091AA-5764-C9AA-127A-7121A89B06C0}"/>
                </a:ext>
              </a:extLst>
            </p:cNvPr>
            <p:cNvSpPr/>
            <p:nvPr/>
          </p:nvSpPr>
          <p:spPr>
            <a:xfrm>
              <a:off x="6797310" y="4130566"/>
              <a:ext cx="4426343" cy="609599"/>
            </a:xfrm>
            <a:custGeom>
              <a:avLst/>
              <a:gdLst>
                <a:gd name="connsiteX0" fmla="*/ 0 w 4426343"/>
                <a:gd name="connsiteY0" fmla="*/ 0 h 609599"/>
                <a:gd name="connsiteX1" fmla="*/ 597556 w 4426343"/>
                <a:gd name="connsiteY1" fmla="*/ 0 h 609599"/>
                <a:gd name="connsiteX2" fmla="*/ 1062322 w 4426343"/>
                <a:gd name="connsiteY2" fmla="*/ 0 h 609599"/>
                <a:gd name="connsiteX3" fmla="*/ 1615615 w 4426343"/>
                <a:gd name="connsiteY3" fmla="*/ 0 h 609599"/>
                <a:gd name="connsiteX4" fmla="*/ 2168908 w 4426343"/>
                <a:gd name="connsiteY4" fmla="*/ 0 h 609599"/>
                <a:gd name="connsiteX5" fmla="*/ 2589411 w 4426343"/>
                <a:gd name="connsiteY5" fmla="*/ 0 h 609599"/>
                <a:gd name="connsiteX6" fmla="*/ 3009913 w 4426343"/>
                <a:gd name="connsiteY6" fmla="*/ 0 h 609599"/>
                <a:gd name="connsiteX7" fmla="*/ 3474679 w 4426343"/>
                <a:gd name="connsiteY7" fmla="*/ 0 h 609599"/>
                <a:gd name="connsiteX8" fmla="*/ 3939445 w 4426343"/>
                <a:gd name="connsiteY8" fmla="*/ 0 h 609599"/>
                <a:gd name="connsiteX9" fmla="*/ 4426343 w 4426343"/>
                <a:gd name="connsiteY9" fmla="*/ 0 h 609599"/>
                <a:gd name="connsiteX10" fmla="*/ 4426343 w 4426343"/>
                <a:gd name="connsiteY10" fmla="*/ 286512 h 609599"/>
                <a:gd name="connsiteX11" fmla="*/ 4426343 w 4426343"/>
                <a:gd name="connsiteY11" fmla="*/ 609599 h 609599"/>
                <a:gd name="connsiteX12" fmla="*/ 3784523 w 4426343"/>
                <a:gd name="connsiteY12" fmla="*/ 609599 h 609599"/>
                <a:gd name="connsiteX13" fmla="*/ 3186967 w 4426343"/>
                <a:gd name="connsiteY13" fmla="*/ 609599 h 609599"/>
                <a:gd name="connsiteX14" fmla="*/ 2545147 w 4426343"/>
                <a:gd name="connsiteY14" fmla="*/ 609599 h 609599"/>
                <a:gd name="connsiteX15" fmla="*/ 2080381 w 4426343"/>
                <a:gd name="connsiteY15" fmla="*/ 609599 h 609599"/>
                <a:gd name="connsiteX16" fmla="*/ 1659879 w 4426343"/>
                <a:gd name="connsiteY16" fmla="*/ 609599 h 609599"/>
                <a:gd name="connsiteX17" fmla="*/ 1106586 w 4426343"/>
                <a:gd name="connsiteY17" fmla="*/ 609599 h 609599"/>
                <a:gd name="connsiteX18" fmla="*/ 553293 w 4426343"/>
                <a:gd name="connsiteY18" fmla="*/ 609599 h 609599"/>
                <a:gd name="connsiteX19" fmla="*/ 0 w 4426343"/>
                <a:gd name="connsiteY19" fmla="*/ 609599 h 609599"/>
                <a:gd name="connsiteX20" fmla="*/ 0 w 4426343"/>
                <a:gd name="connsiteY20" fmla="*/ 298704 h 609599"/>
                <a:gd name="connsiteX21" fmla="*/ 0 w 4426343"/>
                <a:gd name="connsiteY21" fmla="*/ 0 h 60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609599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50212" y="57579"/>
                    <a:pt x="4424555" y="226104"/>
                    <a:pt x="4426343" y="286512"/>
                  </a:cubicBezTo>
                  <a:cubicBezTo>
                    <a:pt x="4428131" y="346920"/>
                    <a:pt x="4407464" y="461130"/>
                    <a:pt x="4426343" y="609599"/>
                  </a:cubicBezTo>
                  <a:cubicBezTo>
                    <a:pt x="4204313" y="637838"/>
                    <a:pt x="4034074" y="537235"/>
                    <a:pt x="3784523" y="609599"/>
                  </a:cubicBezTo>
                  <a:cubicBezTo>
                    <a:pt x="3534972" y="681963"/>
                    <a:pt x="3447586" y="539534"/>
                    <a:pt x="3186967" y="609599"/>
                  </a:cubicBezTo>
                  <a:cubicBezTo>
                    <a:pt x="2926348" y="679664"/>
                    <a:pt x="2831450" y="600421"/>
                    <a:pt x="2545147" y="609599"/>
                  </a:cubicBezTo>
                  <a:cubicBezTo>
                    <a:pt x="2258844" y="618777"/>
                    <a:pt x="2283382" y="555681"/>
                    <a:pt x="2080381" y="609599"/>
                  </a:cubicBezTo>
                  <a:cubicBezTo>
                    <a:pt x="1877380" y="663517"/>
                    <a:pt x="1851282" y="604811"/>
                    <a:pt x="1659879" y="609599"/>
                  </a:cubicBezTo>
                  <a:cubicBezTo>
                    <a:pt x="1468476" y="614387"/>
                    <a:pt x="1247495" y="598411"/>
                    <a:pt x="1106586" y="609599"/>
                  </a:cubicBezTo>
                  <a:cubicBezTo>
                    <a:pt x="965677" y="620787"/>
                    <a:pt x="757736" y="561112"/>
                    <a:pt x="553293" y="609599"/>
                  </a:cubicBezTo>
                  <a:cubicBezTo>
                    <a:pt x="348850" y="658086"/>
                    <a:pt x="276164" y="560426"/>
                    <a:pt x="0" y="609599"/>
                  </a:cubicBezTo>
                  <a:cubicBezTo>
                    <a:pt x="-19251" y="465581"/>
                    <a:pt x="6901" y="398128"/>
                    <a:pt x="0" y="298704"/>
                  </a:cubicBezTo>
                  <a:cubicBezTo>
                    <a:pt x="-6901" y="199280"/>
                    <a:pt x="30944" y="80446"/>
                    <a:pt x="0" y="0"/>
                  </a:cubicBezTo>
                  <a:close/>
                </a:path>
                <a:path w="4426343" h="60959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54730" y="90936"/>
                    <a:pt x="4399099" y="186183"/>
                    <a:pt x="4426343" y="286512"/>
                  </a:cubicBezTo>
                  <a:cubicBezTo>
                    <a:pt x="4453587" y="386841"/>
                    <a:pt x="4417173" y="503281"/>
                    <a:pt x="4426343" y="609599"/>
                  </a:cubicBezTo>
                  <a:cubicBezTo>
                    <a:pt x="4227520" y="663057"/>
                    <a:pt x="4073926" y="581758"/>
                    <a:pt x="3961577" y="609599"/>
                  </a:cubicBezTo>
                  <a:cubicBezTo>
                    <a:pt x="3849228" y="637440"/>
                    <a:pt x="3565268" y="572995"/>
                    <a:pt x="3319757" y="609599"/>
                  </a:cubicBezTo>
                  <a:cubicBezTo>
                    <a:pt x="3074246" y="646203"/>
                    <a:pt x="2947560" y="574856"/>
                    <a:pt x="2810728" y="609599"/>
                  </a:cubicBezTo>
                  <a:cubicBezTo>
                    <a:pt x="2673896" y="644342"/>
                    <a:pt x="2540735" y="584937"/>
                    <a:pt x="2345962" y="609599"/>
                  </a:cubicBezTo>
                  <a:cubicBezTo>
                    <a:pt x="2151189" y="634261"/>
                    <a:pt x="2059171" y="599559"/>
                    <a:pt x="1881196" y="609599"/>
                  </a:cubicBezTo>
                  <a:cubicBezTo>
                    <a:pt x="1703221" y="619639"/>
                    <a:pt x="1498590" y="558084"/>
                    <a:pt x="1372166" y="609599"/>
                  </a:cubicBezTo>
                  <a:cubicBezTo>
                    <a:pt x="1245742" y="661114"/>
                    <a:pt x="1034533" y="585272"/>
                    <a:pt x="907400" y="609599"/>
                  </a:cubicBezTo>
                  <a:cubicBezTo>
                    <a:pt x="780267" y="633926"/>
                    <a:pt x="323438" y="558262"/>
                    <a:pt x="0" y="609599"/>
                  </a:cubicBezTo>
                  <a:cubicBezTo>
                    <a:pt x="-24515" y="479910"/>
                    <a:pt x="27847" y="393229"/>
                    <a:pt x="0" y="323087"/>
                  </a:cubicBezTo>
                  <a:cubicBezTo>
                    <a:pt x="-27847" y="252945"/>
                    <a:pt x="5941" y="79039"/>
                    <a:pt x="0" y="0"/>
                  </a:cubicBezTo>
                  <a:close/>
                </a:path>
              </a:pathLst>
            </a:custGeom>
            <a:pattFill prst="pct10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1A4498-E481-415A-EA19-5C13F10DD983}"/>
                </a:ext>
              </a:extLst>
            </p:cNvPr>
            <p:cNvSpPr/>
            <p:nvPr/>
          </p:nvSpPr>
          <p:spPr>
            <a:xfrm>
              <a:off x="6797310" y="3427632"/>
              <a:ext cx="4426343" cy="702934"/>
            </a:xfrm>
            <a:custGeom>
              <a:avLst/>
              <a:gdLst>
                <a:gd name="connsiteX0" fmla="*/ 0 w 4426343"/>
                <a:gd name="connsiteY0" fmla="*/ 0 h 702934"/>
                <a:gd name="connsiteX1" fmla="*/ 597556 w 4426343"/>
                <a:gd name="connsiteY1" fmla="*/ 0 h 702934"/>
                <a:gd name="connsiteX2" fmla="*/ 1062322 w 4426343"/>
                <a:gd name="connsiteY2" fmla="*/ 0 h 702934"/>
                <a:gd name="connsiteX3" fmla="*/ 1615615 w 4426343"/>
                <a:gd name="connsiteY3" fmla="*/ 0 h 702934"/>
                <a:gd name="connsiteX4" fmla="*/ 2168908 w 4426343"/>
                <a:gd name="connsiteY4" fmla="*/ 0 h 702934"/>
                <a:gd name="connsiteX5" fmla="*/ 2589411 w 4426343"/>
                <a:gd name="connsiteY5" fmla="*/ 0 h 702934"/>
                <a:gd name="connsiteX6" fmla="*/ 3009913 w 4426343"/>
                <a:gd name="connsiteY6" fmla="*/ 0 h 702934"/>
                <a:gd name="connsiteX7" fmla="*/ 3474679 w 4426343"/>
                <a:gd name="connsiteY7" fmla="*/ 0 h 702934"/>
                <a:gd name="connsiteX8" fmla="*/ 3939445 w 4426343"/>
                <a:gd name="connsiteY8" fmla="*/ 0 h 702934"/>
                <a:gd name="connsiteX9" fmla="*/ 4426343 w 4426343"/>
                <a:gd name="connsiteY9" fmla="*/ 0 h 702934"/>
                <a:gd name="connsiteX10" fmla="*/ 4426343 w 4426343"/>
                <a:gd name="connsiteY10" fmla="*/ 330379 h 702934"/>
                <a:gd name="connsiteX11" fmla="*/ 4426343 w 4426343"/>
                <a:gd name="connsiteY11" fmla="*/ 702934 h 702934"/>
                <a:gd name="connsiteX12" fmla="*/ 3784523 w 4426343"/>
                <a:gd name="connsiteY12" fmla="*/ 702934 h 702934"/>
                <a:gd name="connsiteX13" fmla="*/ 3186967 w 4426343"/>
                <a:gd name="connsiteY13" fmla="*/ 702934 h 702934"/>
                <a:gd name="connsiteX14" fmla="*/ 2545147 w 4426343"/>
                <a:gd name="connsiteY14" fmla="*/ 702934 h 702934"/>
                <a:gd name="connsiteX15" fmla="*/ 2080381 w 4426343"/>
                <a:gd name="connsiteY15" fmla="*/ 702934 h 702934"/>
                <a:gd name="connsiteX16" fmla="*/ 1659879 w 4426343"/>
                <a:gd name="connsiteY16" fmla="*/ 702934 h 702934"/>
                <a:gd name="connsiteX17" fmla="*/ 1106586 w 4426343"/>
                <a:gd name="connsiteY17" fmla="*/ 702934 h 702934"/>
                <a:gd name="connsiteX18" fmla="*/ 553293 w 4426343"/>
                <a:gd name="connsiteY18" fmla="*/ 702934 h 702934"/>
                <a:gd name="connsiteX19" fmla="*/ 0 w 4426343"/>
                <a:gd name="connsiteY19" fmla="*/ 702934 h 702934"/>
                <a:gd name="connsiteX20" fmla="*/ 0 w 4426343"/>
                <a:gd name="connsiteY20" fmla="*/ 344438 h 702934"/>
                <a:gd name="connsiteX21" fmla="*/ 0 w 4426343"/>
                <a:gd name="connsiteY21" fmla="*/ 0 h 70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702934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53033" y="77770"/>
                    <a:pt x="4417026" y="200524"/>
                    <a:pt x="4426343" y="330379"/>
                  </a:cubicBezTo>
                  <a:cubicBezTo>
                    <a:pt x="4435660" y="460234"/>
                    <a:pt x="4413720" y="523407"/>
                    <a:pt x="4426343" y="702934"/>
                  </a:cubicBezTo>
                  <a:cubicBezTo>
                    <a:pt x="4204313" y="731173"/>
                    <a:pt x="4034074" y="630570"/>
                    <a:pt x="3784523" y="702934"/>
                  </a:cubicBezTo>
                  <a:cubicBezTo>
                    <a:pt x="3534972" y="775298"/>
                    <a:pt x="3447586" y="632869"/>
                    <a:pt x="3186967" y="702934"/>
                  </a:cubicBezTo>
                  <a:cubicBezTo>
                    <a:pt x="2926348" y="772999"/>
                    <a:pt x="2831450" y="693756"/>
                    <a:pt x="2545147" y="702934"/>
                  </a:cubicBezTo>
                  <a:cubicBezTo>
                    <a:pt x="2258844" y="712112"/>
                    <a:pt x="2283382" y="649016"/>
                    <a:pt x="2080381" y="702934"/>
                  </a:cubicBezTo>
                  <a:cubicBezTo>
                    <a:pt x="1877380" y="756852"/>
                    <a:pt x="1851282" y="698146"/>
                    <a:pt x="1659879" y="702934"/>
                  </a:cubicBezTo>
                  <a:cubicBezTo>
                    <a:pt x="1468476" y="707722"/>
                    <a:pt x="1247495" y="691746"/>
                    <a:pt x="1106586" y="702934"/>
                  </a:cubicBezTo>
                  <a:cubicBezTo>
                    <a:pt x="965677" y="714122"/>
                    <a:pt x="757736" y="654447"/>
                    <a:pt x="553293" y="702934"/>
                  </a:cubicBezTo>
                  <a:cubicBezTo>
                    <a:pt x="348850" y="751421"/>
                    <a:pt x="276164" y="653761"/>
                    <a:pt x="0" y="702934"/>
                  </a:cubicBezTo>
                  <a:cubicBezTo>
                    <a:pt x="-41559" y="561638"/>
                    <a:pt x="7079" y="501774"/>
                    <a:pt x="0" y="344438"/>
                  </a:cubicBezTo>
                  <a:cubicBezTo>
                    <a:pt x="-7079" y="187102"/>
                    <a:pt x="17137" y="101583"/>
                    <a:pt x="0" y="0"/>
                  </a:cubicBezTo>
                  <a:close/>
                </a:path>
                <a:path w="4426343" h="702934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0748" y="136885"/>
                    <a:pt x="4391503" y="255421"/>
                    <a:pt x="4426343" y="330379"/>
                  </a:cubicBezTo>
                  <a:cubicBezTo>
                    <a:pt x="4461183" y="405337"/>
                    <a:pt x="4423282" y="528046"/>
                    <a:pt x="4426343" y="702934"/>
                  </a:cubicBezTo>
                  <a:cubicBezTo>
                    <a:pt x="4227520" y="756392"/>
                    <a:pt x="4073926" y="675093"/>
                    <a:pt x="3961577" y="702934"/>
                  </a:cubicBezTo>
                  <a:cubicBezTo>
                    <a:pt x="3849228" y="730775"/>
                    <a:pt x="3565268" y="666330"/>
                    <a:pt x="3319757" y="702934"/>
                  </a:cubicBezTo>
                  <a:cubicBezTo>
                    <a:pt x="3074246" y="739538"/>
                    <a:pt x="2947560" y="668191"/>
                    <a:pt x="2810728" y="702934"/>
                  </a:cubicBezTo>
                  <a:cubicBezTo>
                    <a:pt x="2673896" y="737677"/>
                    <a:pt x="2540735" y="678272"/>
                    <a:pt x="2345962" y="702934"/>
                  </a:cubicBezTo>
                  <a:cubicBezTo>
                    <a:pt x="2151189" y="727596"/>
                    <a:pt x="2059171" y="692894"/>
                    <a:pt x="1881196" y="702934"/>
                  </a:cubicBezTo>
                  <a:cubicBezTo>
                    <a:pt x="1703221" y="712974"/>
                    <a:pt x="1498590" y="651419"/>
                    <a:pt x="1372166" y="702934"/>
                  </a:cubicBezTo>
                  <a:cubicBezTo>
                    <a:pt x="1245742" y="754449"/>
                    <a:pt x="1034533" y="678607"/>
                    <a:pt x="907400" y="702934"/>
                  </a:cubicBezTo>
                  <a:cubicBezTo>
                    <a:pt x="780267" y="727261"/>
                    <a:pt x="323438" y="651597"/>
                    <a:pt x="0" y="702934"/>
                  </a:cubicBezTo>
                  <a:cubicBezTo>
                    <a:pt x="-8806" y="573636"/>
                    <a:pt x="13400" y="531240"/>
                    <a:pt x="0" y="372555"/>
                  </a:cubicBezTo>
                  <a:cubicBezTo>
                    <a:pt x="-13400" y="213870"/>
                    <a:pt x="34779" y="148269"/>
                    <a:pt x="0" y="0"/>
                  </a:cubicBezTo>
                  <a:close/>
                </a:path>
              </a:pathLst>
            </a:custGeom>
            <a:pattFill prst="pct25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632CDC-92BB-4348-C320-90E05737C957}"/>
                </a:ext>
              </a:extLst>
            </p:cNvPr>
            <p:cNvSpPr/>
            <p:nvPr/>
          </p:nvSpPr>
          <p:spPr>
            <a:xfrm>
              <a:off x="6797310" y="2238703"/>
              <a:ext cx="4426343" cy="1188929"/>
            </a:xfrm>
            <a:custGeom>
              <a:avLst/>
              <a:gdLst>
                <a:gd name="connsiteX0" fmla="*/ 0 w 4426343"/>
                <a:gd name="connsiteY0" fmla="*/ 0 h 1188929"/>
                <a:gd name="connsiteX1" fmla="*/ 597556 w 4426343"/>
                <a:gd name="connsiteY1" fmla="*/ 0 h 1188929"/>
                <a:gd name="connsiteX2" fmla="*/ 1062322 w 4426343"/>
                <a:gd name="connsiteY2" fmla="*/ 0 h 1188929"/>
                <a:gd name="connsiteX3" fmla="*/ 1615615 w 4426343"/>
                <a:gd name="connsiteY3" fmla="*/ 0 h 1188929"/>
                <a:gd name="connsiteX4" fmla="*/ 2168908 w 4426343"/>
                <a:gd name="connsiteY4" fmla="*/ 0 h 1188929"/>
                <a:gd name="connsiteX5" fmla="*/ 2589411 w 4426343"/>
                <a:gd name="connsiteY5" fmla="*/ 0 h 1188929"/>
                <a:gd name="connsiteX6" fmla="*/ 3009913 w 4426343"/>
                <a:gd name="connsiteY6" fmla="*/ 0 h 1188929"/>
                <a:gd name="connsiteX7" fmla="*/ 3474679 w 4426343"/>
                <a:gd name="connsiteY7" fmla="*/ 0 h 1188929"/>
                <a:gd name="connsiteX8" fmla="*/ 3939445 w 4426343"/>
                <a:gd name="connsiteY8" fmla="*/ 0 h 1188929"/>
                <a:gd name="connsiteX9" fmla="*/ 4426343 w 4426343"/>
                <a:gd name="connsiteY9" fmla="*/ 0 h 1188929"/>
                <a:gd name="connsiteX10" fmla="*/ 4426343 w 4426343"/>
                <a:gd name="connsiteY10" fmla="*/ 558797 h 1188929"/>
                <a:gd name="connsiteX11" fmla="*/ 4426343 w 4426343"/>
                <a:gd name="connsiteY11" fmla="*/ 1188929 h 1188929"/>
                <a:gd name="connsiteX12" fmla="*/ 3784523 w 4426343"/>
                <a:gd name="connsiteY12" fmla="*/ 1188929 h 1188929"/>
                <a:gd name="connsiteX13" fmla="*/ 3186967 w 4426343"/>
                <a:gd name="connsiteY13" fmla="*/ 1188929 h 1188929"/>
                <a:gd name="connsiteX14" fmla="*/ 2545147 w 4426343"/>
                <a:gd name="connsiteY14" fmla="*/ 1188929 h 1188929"/>
                <a:gd name="connsiteX15" fmla="*/ 2080381 w 4426343"/>
                <a:gd name="connsiteY15" fmla="*/ 1188929 h 1188929"/>
                <a:gd name="connsiteX16" fmla="*/ 1659879 w 4426343"/>
                <a:gd name="connsiteY16" fmla="*/ 1188929 h 1188929"/>
                <a:gd name="connsiteX17" fmla="*/ 1106586 w 4426343"/>
                <a:gd name="connsiteY17" fmla="*/ 1188929 h 1188929"/>
                <a:gd name="connsiteX18" fmla="*/ 553293 w 4426343"/>
                <a:gd name="connsiteY18" fmla="*/ 1188929 h 1188929"/>
                <a:gd name="connsiteX19" fmla="*/ 0 w 4426343"/>
                <a:gd name="connsiteY19" fmla="*/ 1188929 h 1188929"/>
                <a:gd name="connsiteX20" fmla="*/ 0 w 4426343"/>
                <a:gd name="connsiteY20" fmla="*/ 582575 h 1188929"/>
                <a:gd name="connsiteX21" fmla="*/ 0 w 4426343"/>
                <a:gd name="connsiteY21" fmla="*/ 0 h 118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1188929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66506" y="253972"/>
                    <a:pt x="4423472" y="294497"/>
                    <a:pt x="4426343" y="558797"/>
                  </a:cubicBezTo>
                  <a:cubicBezTo>
                    <a:pt x="4429214" y="823097"/>
                    <a:pt x="4384911" y="919756"/>
                    <a:pt x="4426343" y="1188929"/>
                  </a:cubicBezTo>
                  <a:cubicBezTo>
                    <a:pt x="4204313" y="1217168"/>
                    <a:pt x="4034074" y="1116565"/>
                    <a:pt x="3784523" y="1188929"/>
                  </a:cubicBezTo>
                  <a:cubicBezTo>
                    <a:pt x="3534972" y="1261293"/>
                    <a:pt x="3447586" y="1118864"/>
                    <a:pt x="3186967" y="1188929"/>
                  </a:cubicBezTo>
                  <a:cubicBezTo>
                    <a:pt x="2926348" y="1258994"/>
                    <a:pt x="2831450" y="1179751"/>
                    <a:pt x="2545147" y="1188929"/>
                  </a:cubicBezTo>
                  <a:cubicBezTo>
                    <a:pt x="2258844" y="1198107"/>
                    <a:pt x="2283382" y="1135011"/>
                    <a:pt x="2080381" y="1188929"/>
                  </a:cubicBezTo>
                  <a:cubicBezTo>
                    <a:pt x="1877380" y="1242847"/>
                    <a:pt x="1851282" y="1184141"/>
                    <a:pt x="1659879" y="1188929"/>
                  </a:cubicBezTo>
                  <a:cubicBezTo>
                    <a:pt x="1468476" y="1193717"/>
                    <a:pt x="1247495" y="1177741"/>
                    <a:pt x="1106586" y="1188929"/>
                  </a:cubicBezTo>
                  <a:cubicBezTo>
                    <a:pt x="965677" y="1200117"/>
                    <a:pt x="757736" y="1140442"/>
                    <a:pt x="553293" y="1188929"/>
                  </a:cubicBezTo>
                  <a:cubicBezTo>
                    <a:pt x="348850" y="1237416"/>
                    <a:pt x="276164" y="1139756"/>
                    <a:pt x="0" y="1188929"/>
                  </a:cubicBezTo>
                  <a:cubicBezTo>
                    <a:pt x="-68129" y="1034059"/>
                    <a:pt x="67788" y="838672"/>
                    <a:pt x="0" y="582575"/>
                  </a:cubicBezTo>
                  <a:cubicBezTo>
                    <a:pt x="-67788" y="326478"/>
                    <a:pt x="4173" y="122825"/>
                    <a:pt x="0" y="0"/>
                  </a:cubicBezTo>
                  <a:close/>
                </a:path>
                <a:path w="4426343" h="118892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0416" y="179805"/>
                    <a:pt x="4378035" y="419810"/>
                    <a:pt x="4426343" y="558797"/>
                  </a:cubicBezTo>
                  <a:cubicBezTo>
                    <a:pt x="4474651" y="697784"/>
                    <a:pt x="4404139" y="932821"/>
                    <a:pt x="4426343" y="1188929"/>
                  </a:cubicBezTo>
                  <a:cubicBezTo>
                    <a:pt x="4227520" y="1242387"/>
                    <a:pt x="4073926" y="1161088"/>
                    <a:pt x="3961577" y="1188929"/>
                  </a:cubicBezTo>
                  <a:cubicBezTo>
                    <a:pt x="3849228" y="1216770"/>
                    <a:pt x="3565268" y="1152325"/>
                    <a:pt x="3319757" y="1188929"/>
                  </a:cubicBezTo>
                  <a:cubicBezTo>
                    <a:pt x="3074246" y="1225533"/>
                    <a:pt x="2947560" y="1154186"/>
                    <a:pt x="2810728" y="1188929"/>
                  </a:cubicBezTo>
                  <a:cubicBezTo>
                    <a:pt x="2673896" y="1223672"/>
                    <a:pt x="2540735" y="1164267"/>
                    <a:pt x="2345962" y="1188929"/>
                  </a:cubicBezTo>
                  <a:cubicBezTo>
                    <a:pt x="2151189" y="1213591"/>
                    <a:pt x="2059171" y="1178889"/>
                    <a:pt x="1881196" y="1188929"/>
                  </a:cubicBezTo>
                  <a:cubicBezTo>
                    <a:pt x="1703221" y="1198969"/>
                    <a:pt x="1498590" y="1137414"/>
                    <a:pt x="1372166" y="1188929"/>
                  </a:cubicBezTo>
                  <a:cubicBezTo>
                    <a:pt x="1245742" y="1240444"/>
                    <a:pt x="1034533" y="1164602"/>
                    <a:pt x="907400" y="1188929"/>
                  </a:cubicBezTo>
                  <a:cubicBezTo>
                    <a:pt x="780267" y="1213256"/>
                    <a:pt x="323438" y="1137592"/>
                    <a:pt x="0" y="1188929"/>
                  </a:cubicBezTo>
                  <a:cubicBezTo>
                    <a:pt x="-52773" y="928230"/>
                    <a:pt x="39414" y="787776"/>
                    <a:pt x="0" y="630132"/>
                  </a:cubicBezTo>
                  <a:cubicBezTo>
                    <a:pt x="-39414" y="472488"/>
                    <a:pt x="729" y="164598"/>
                    <a:pt x="0" y="0"/>
                  </a:cubicBezTo>
                  <a:close/>
                </a:path>
              </a:pathLst>
            </a:custGeom>
            <a:pattFill prst="dotDmnd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89266C-D448-92DD-F614-97F614DB72F1}"/>
                </a:ext>
              </a:extLst>
            </p:cNvPr>
            <p:cNvSpPr/>
            <p:nvPr/>
          </p:nvSpPr>
          <p:spPr>
            <a:xfrm>
              <a:off x="6797310" y="493769"/>
              <a:ext cx="4426343" cy="2147826"/>
            </a:xfrm>
            <a:custGeom>
              <a:avLst/>
              <a:gdLst>
                <a:gd name="connsiteX0" fmla="*/ 0 w 4426343"/>
                <a:gd name="connsiteY0" fmla="*/ 0 h 2147826"/>
                <a:gd name="connsiteX1" fmla="*/ 597556 w 4426343"/>
                <a:gd name="connsiteY1" fmla="*/ 0 h 2147826"/>
                <a:gd name="connsiteX2" fmla="*/ 1062322 w 4426343"/>
                <a:gd name="connsiteY2" fmla="*/ 0 h 2147826"/>
                <a:gd name="connsiteX3" fmla="*/ 1527088 w 4426343"/>
                <a:gd name="connsiteY3" fmla="*/ 0 h 2147826"/>
                <a:gd name="connsiteX4" fmla="*/ 2124645 w 4426343"/>
                <a:gd name="connsiteY4" fmla="*/ 0 h 2147826"/>
                <a:gd name="connsiteX5" fmla="*/ 2545147 w 4426343"/>
                <a:gd name="connsiteY5" fmla="*/ 0 h 2147826"/>
                <a:gd name="connsiteX6" fmla="*/ 3098440 w 4426343"/>
                <a:gd name="connsiteY6" fmla="*/ 0 h 2147826"/>
                <a:gd name="connsiteX7" fmla="*/ 3563206 w 4426343"/>
                <a:gd name="connsiteY7" fmla="*/ 0 h 2147826"/>
                <a:gd name="connsiteX8" fmla="*/ 4426343 w 4426343"/>
                <a:gd name="connsiteY8" fmla="*/ 0 h 2147826"/>
                <a:gd name="connsiteX9" fmla="*/ 4426343 w 4426343"/>
                <a:gd name="connsiteY9" fmla="*/ 579913 h 2147826"/>
                <a:gd name="connsiteX10" fmla="*/ 4426343 w 4426343"/>
                <a:gd name="connsiteY10" fmla="*/ 1159826 h 2147826"/>
                <a:gd name="connsiteX11" fmla="*/ 4426343 w 4426343"/>
                <a:gd name="connsiteY11" fmla="*/ 1675304 h 2147826"/>
                <a:gd name="connsiteX12" fmla="*/ 4426343 w 4426343"/>
                <a:gd name="connsiteY12" fmla="*/ 2147826 h 2147826"/>
                <a:gd name="connsiteX13" fmla="*/ 4005840 w 4426343"/>
                <a:gd name="connsiteY13" fmla="*/ 2147826 h 2147826"/>
                <a:gd name="connsiteX14" fmla="*/ 3452548 w 4426343"/>
                <a:gd name="connsiteY14" fmla="*/ 2147826 h 2147826"/>
                <a:gd name="connsiteX15" fmla="*/ 2854991 w 4426343"/>
                <a:gd name="connsiteY15" fmla="*/ 2147826 h 2147826"/>
                <a:gd name="connsiteX16" fmla="*/ 2345962 w 4426343"/>
                <a:gd name="connsiteY16" fmla="*/ 2147826 h 2147826"/>
                <a:gd name="connsiteX17" fmla="*/ 1881196 w 4426343"/>
                <a:gd name="connsiteY17" fmla="*/ 2147826 h 2147826"/>
                <a:gd name="connsiteX18" fmla="*/ 1327903 w 4426343"/>
                <a:gd name="connsiteY18" fmla="*/ 2147826 h 2147826"/>
                <a:gd name="connsiteX19" fmla="*/ 863137 w 4426343"/>
                <a:gd name="connsiteY19" fmla="*/ 2147826 h 2147826"/>
                <a:gd name="connsiteX20" fmla="*/ 0 w 4426343"/>
                <a:gd name="connsiteY20" fmla="*/ 2147826 h 2147826"/>
                <a:gd name="connsiteX21" fmla="*/ 0 w 4426343"/>
                <a:gd name="connsiteY21" fmla="*/ 1632348 h 2147826"/>
                <a:gd name="connsiteX22" fmla="*/ 0 w 4426343"/>
                <a:gd name="connsiteY22" fmla="*/ 1116870 h 2147826"/>
                <a:gd name="connsiteX23" fmla="*/ 0 w 4426343"/>
                <a:gd name="connsiteY23" fmla="*/ 558435 h 2147826"/>
                <a:gd name="connsiteX24" fmla="*/ 0 w 4426343"/>
                <a:gd name="connsiteY24" fmla="*/ 0 h 214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6343" h="2147826" fill="none" extrusionOk="0">
                  <a:moveTo>
                    <a:pt x="0" y="0"/>
                  </a:moveTo>
                  <a:cubicBezTo>
                    <a:pt x="222167" y="-5700"/>
                    <a:pt x="417367" y="27410"/>
                    <a:pt x="597556" y="0"/>
                  </a:cubicBezTo>
                  <a:cubicBezTo>
                    <a:pt x="777745" y="-27410"/>
                    <a:pt x="890187" y="31450"/>
                    <a:pt x="1062322" y="0"/>
                  </a:cubicBezTo>
                  <a:cubicBezTo>
                    <a:pt x="1234457" y="-31450"/>
                    <a:pt x="1414041" y="21113"/>
                    <a:pt x="1527088" y="0"/>
                  </a:cubicBezTo>
                  <a:cubicBezTo>
                    <a:pt x="1640135" y="-21113"/>
                    <a:pt x="1972671" y="20904"/>
                    <a:pt x="2124645" y="0"/>
                  </a:cubicBezTo>
                  <a:cubicBezTo>
                    <a:pt x="2276619" y="-20904"/>
                    <a:pt x="2409148" y="50113"/>
                    <a:pt x="2545147" y="0"/>
                  </a:cubicBezTo>
                  <a:cubicBezTo>
                    <a:pt x="2681146" y="-50113"/>
                    <a:pt x="2885985" y="26196"/>
                    <a:pt x="3098440" y="0"/>
                  </a:cubicBezTo>
                  <a:cubicBezTo>
                    <a:pt x="3310895" y="-26196"/>
                    <a:pt x="3464015" y="51826"/>
                    <a:pt x="3563206" y="0"/>
                  </a:cubicBezTo>
                  <a:cubicBezTo>
                    <a:pt x="3662397" y="-51826"/>
                    <a:pt x="4160532" y="93882"/>
                    <a:pt x="4426343" y="0"/>
                  </a:cubicBezTo>
                  <a:cubicBezTo>
                    <a:pt x="4465319" y="276623"/>
                    <a:pt x="4394247" y="331986"/>
                    <a:pt x="4426343" y="579913"/>
                  </a:cubicBezTo>
                  <a:cubicBezTo>
                    <a:pt x="4458439" y="827840"/>
                    <a:pt x="4423761" y="989885"/>
                    <a:pt x="4426343" y="1159826"/>
                  </a:cubicBezTo>
                  <a:cubicBezTo>
                    <a:pt x="4428925" y="1329767"/>
                    <a:pt x="4400562" y="1419023"/>
                    <a:pt x="4426343" y="1675304"/>
                  </a:cubicBezTo>
                  <a:cubicBezTo>
                    <a:pt x="4452124" y="1931585"/>
                    <a:pt x="4372341" y="1969460"/>
                    <a:pt x="4426343" y="2147826"/>
                  </a:cubicBezTo>
                  <a:cubicBezTo>
                    <a:pt x="4298357" y="2196982"/>
                    <a:pt x="4158757" y="2138022"/>
                    <a:pt x="4005840" y="2147826"/>
                  </a:cubicBezTo>
                  <a:cubicBezTo>
                    <a:pt x="3852923" y="2157630"/>
                    <a:pt x="3724495" y="2093016"/>
                    <a:pt x="3452548" y="2147826"/>
                  </a:cubicBezTo>
                  <a:cubicBezTo>
                    <a:pt x="3180601" y="2202636"/>
                    <a:pt x="3101543" y="2108137"/>
                    <a:pt x="2854991" y="2147826"/>
                  </a:cubicBezTo>
                  <a:cubicBezTo>
                    <a:pt x="2608439" y="2187515"/>
                    <a:pt x="2571875" y="2132588"/>
                    <a:pt x="2345962" y="2147826"/>
                  </a:cubicBezTo>
                  <a:cubicBezTo>
                    <a:pt x="2120049" y="2163064"/>
                    <a:pt x="2080486" y="2139845"/>
                    <a:pt x="1881196" y="2147826"/>
                  </a:cubicBezTo>
                  <a:cubicBezTo>
                    <a:pt x="1681906" y="2155807"/>
                    <a:pt x="1495177" y="2093848"/>
                    <a:pt x="1327903" y="2147826"/>
                  </a:cubicBezTo>
                  <a:cubicBezTo>
                    <a:pt x="1160629" y="2201804"/>
                    <a:pt x="1077989" y="2096368"/>
                    <a:pt x="863137" y="2147826"/>
                  </a:cubicBezTo>
                  <a:cubicBezTo>
                    <a:pt x="648285" y="2199284"/>
                    <a:pt x="377064" y="2046567"/>
                    <a:pt x="0" y="2147826"/>
                  </a:cubicBezTo>
                  <a:cubicBezTo>
                    <a:pt x="-4421" y="1985767"/>
                    <a:pt x="35579" y="1797218"/>
                    <a:pt x="0" y="1632348"/>
                  </a:cubicBezTo>
                  <a:cubicBezTo>
                    <a:pt x="-35579" y="1467478"/>
                    <a:pt x="2592" y="1257208"/>
                    <a:pt x="0" y="1116870"/>
                  </a:cubicBezTo>
                  <a:cubicBezTo>
                    <a:pt x="-2592" y="976532"/>
                    <a:pt x="48823" y="687568"/>
                    <a:pt x="0" y="558435"/>
                  </a:cubicBezTo>
                  <a:cubicBezTo>
                    <a:pt x="-48823" y="429302"/>
                    <a:pt x="55542" y="270273"/>
                    <a:pt x="0" y="0"/>
                  </a:cubicBezTo>
                  <a:close/>
                </a:path>
                <a:path w="4426343" h="2147826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6346" y="226950"/>
                    <a:pt x="4425891" y="320495"/>
                    <a:pt x="4426343" y="472522"/>
                  </a:cubicBezTo>
                  <a:cubicBezTo>
                    <a:pt x="4426795" y="624549"/>
                    <a:pt x="4369647" y="765858"/>
                    <a:pt x="4426343" y="966522"/>
                  </a:cubicBezTo>
                  <a:cubicBezTo>
                    <a:pt x="4483039" y="1167186"/>
                    <a:pt x="4405471" y="1321767"/>
                    <a:pt x="4426343" y="1460522"/>
                  </a:cubicBezTo>
                  <a:cubicBezTo>
                    <a:pt x="4447215" y="1599277"/>
                    <a:pt x="4425915" y="1953577"/>
                    <a:pt x="4426343" y="2147826"/>
                  </a:cubicBezTo>
                  <a:cubicBezTo>
                    <a:pt x="4249514" y="2149569"/>
                    <a:pt x="4071497" y="2137457"/>
                    <a:pt x="3961577" y="2147826"/>
                  </a:cubicBezTo>
                  <a:cubicBezTo>
                    <a:pt x="3851657" y="2158195"/>
                    <a:pt x="3691584" y="2123164"/>
                    <a:pt x="3496811" y="2147826"/>
                  </a:cubicBezTo>
                  <a:cubicBezTo>
                    <a:pt x="3302038" y="2172488"/>
                    <a:pt x="3210020" y="2137786"/>
                    <a:pt x="3032045" y="2147826"/>
                  </a:cubicBezTo>
                  <a:cubicBezTo>
                    <a:pt x="2854070" y="2157866"/>
                    <a:pt x="2643084" y="2092865"/>
                    <a:pt x="2523016" y="2147826"/>
                  </a:cubicBezTo>
                  <a:cubicBezTo>
                    <a:pt x="2402948" y="2202787"/>
                    <a:pt x="2194234" y="2126457"/>
                    <a:pt x="2058249" y="2147826"/>
                  </a:cubicBezTo>
                  <a:cubicBezTo>
                    <a:pt x="1922264" y="2169195"/>
                    <a:pt x="1792047" y="2121161"/>
                    <a:pt x="1593483" y="2147826"/>
                  </a:cubicBezTo>
                  <a:cubicBezTo>
                    <a:pt x="1394919" y="2174491"/>
                    <a:pt x="1259211" y="2104154"/>
                    <a:pt x="1172981" y="2147826"/>
                  </a:cubicBezTo>
                  <a:cubicBezTo>
                    <a:pt x="1086751" y="2191498"/>
                    <a:pt x="795692" y="2083840"/>
                    <a:pt x="575425" y="2147826"/>
                  </a:cubicBezTo>
                  <a:cubicBezTo>
                    <a:pt x="355158" y="2211812"/>
                    <a:pt x="198482" y="2136512"/>
                    <a:pt x="0" y="2147826"/>
                  </a:cubicBezTo>
                  <a:cubicBezTo>
                    <a:pt x="-35190" y="1906791"/>
                    <a:pt x="21157" y="1808050"/>
                    <a:pt x="0" y="1567913"/>
                  </a:cubicBezTo>
                  <a:cubicBezTo>
                    <a:pt x="-21157" y="1327776"/>
                    <a:pt x="20433" y="1229605"/>
                    <a:pt x="0" y="988000"/>
                  </a:cubicBezTo>
                  <a:cubicBezTo>
                    <a:pt x="-20433" y="746395"/>
                    <a:pt x="28285" y="659003"/>
                    <a:pt x="0" y="472522"/>
                  </a:cubicBezTo>
                  <a:cubicBezTo>
                    <a:pt x="-28285" y="286041"/>
                    <a:pt x="6033" y="196114"/>
                    <a:pt x="0" y="0"/>
                  </a:cubicBezTo>
                  <a:close/>
                </a:path>
              </a:pathLst>
            </a:custGeom>
            <a:pattFill prst="dashVert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396234-8F28-E21F-4007-76593853EAA6}"/>
                </a:ext>
              </a:extLst>
            </p:cNvPr>
            <p:cNvSpPr txBox="1"/>
            <p:nvPr/>
          </p:nvSpPr>
          <p:spPr>
            <a:xfrm>
              <a:off x="10360274" y="519554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STACK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10CDD-CDF2-050E-8523-92D4FCD6D983}"/>
                </a:ext>
              </a:extLst>
            </p:cNvPr>
            <p:cNvSpPr txBox="1"/>
            <p:nvPr/>
          </p:nvSpPr>
          <p:spPr>
            <a:xfrm>
              <a:off x="10536094" y="2632663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HEAP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E008CB-7F5E-292B-D869-B398243DBEE4}"/>
                </a:ext>
              </a:extLst>
            </p:cNvPr>
            <p:cNvSpPr txBox="1"/>
            <p:nvPr/>
          </p:nvSpPr>
          <p:spPr>
            <a:xfrm>
              <a:off x="10102193" y="3409767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GLOBALS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714EB7-C501-93F8-4921-38F4FF64860F}"/>
                </a:ext>
              </a:extLst>
            </p:cNvPr>
            <p:cNvSpPr txBox="1"/>
            <p:nvPr/>
          </p:nvSpPr>
          <p:spPr>
            <a:xfrm>
              <a:off x="9856933" y="4117327"/>
              <a:ext cx="143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CONSTANTS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160085-3F4E-4874-7C3D-DD3D1121379A}"/>
                </a:ext>
              </a:extLst>
            </p:cNvPr>
            <p:cNvSpPr txBox="1"/>
            <p:nvPr/>
          </p:nvSpPr>
          <p:spPr>
            <a:xfrm>
              <a:off x="10505347" y="474936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CODE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BFABAF-5F16-A3AB-FE88-AE1EC5CA9C1A}"/>
                </a:ext>
              </a:extLst>
            </p:cNvPr>
            <p:cNvSpPr txBox="1"/>
            <p:nvPr/>
          </p:nvSpPr>
          <p:spPr>
            <a:xfrm>
              <a:off x="4695453" y="6265031"/>
              <a:ext cx="2101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6"/>
                  </a:solidFill>
                  <a:latin typeface="Algerian" panose="04020705040A02060702" pitchFamily="82" charset="0"/>
                </a:rPr>
                <a:t>LOWEST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70FAFA-2AAD-3CBF-E6F5-8705FB508F4C}"/>
                </a:ext>
              </a:extLst>
            </p:cNvPr>
            <p:cNvSpPr txBox="1"/>
            <p:nvPr/>
          </p:nvSpPr>
          <p:spPr>
            <a:xfrm>
              <a:off x="4695453" y="396129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6"/>
                  </a:solidFill>
                  <a:latin typeface="Algerian" panose="04020705040A02060702" pitchFamily="82" charset="0"/>
                </a:rPr>
                <a:t>HIGHEST ADDRESS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4385A-B5DF-F2EF-C069-EDD9FDBFC3A3}"/>
              </a:ext>
            </a:extLst>
          </p:cNvPr>
          <p:cNvSpPr/>
          <p:nvPr/>
        </p:nvSpPr>
        <p:spPr>
          <a:xfrm>
            <a:off x="7669027" y="747398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main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FB408-337B-4069-6632-C2C2631ED45F}"/>
              </a:ext>
            </a:extLst>
          </p:cNvPr>
          <p:cNvSpPr txBox="1"/>
          <p:nvPr/>
        </p:nvSpPr>
        <p:spPr>
          <a:xfrm>
            <a:off x="7166004" y="989649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304C33-D984-8E54-6752-26EEEF2C1670}"/>
              </a:ext>
            </a:extLst>
          </p:cNvPr>
          <p:cNvSpPr/>
          <p:nvPr/>
        </p:nvSpPr>
        <p:spPr>
          <a:xfrm>
            <a:off x="7669027" y="1018809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290126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3C32-5D9D-681A-D33A-CF534A7A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814455" cy="1144588"/>
          </a:xfrm>
        </p:spPr>
        <p:txBody>
          <a:bodyPr>
            <a:normAutofit fontScale="90000"/>
          </a:bodyPr>
          <a:lstStyle/>
          <a:p>
            <a:r>
              <a:rPr lang="en-IN" dirty="0"/>
              <a:t>Application of Stack: </a:t>
            </a:r>
            <a:br>
              <a:rPr lang="en-IN" dirty="0"/>
            </a:br>
            <a:r>
              <a:rPr lang="en-IN" dirty="0"/>
              <a:t>Function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D849-30C4-6E8A-05A8-4869FE3B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7804" cy="4297918"/>
          </a:xfrm>
        </p:spPr>
        <p:txBody>
          <a:bodyPr/>
          <a:lstStyle/>
          <a:p>
            <a:r>
              <a:rPr lang="en-IN" dirty="0"/>
              <a:t>Each function gets put on to the stack </a:t>
            </a:r>
          </a:p>
          <a:p>
            <a:pPr marL="0" indent="0">
              <a:buNone/>
            </a:pPr>
            <a:r>
              <a:rPr lang="en-IN" dirty="0"/>
              <a:t>when called</a:t>
            </a:r>
          </a:p>
          <a:p>
            <a:r>
              <a:rPr lang="en-IN" dirty="0"/>
              <a:t>Each function gets its own stack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093FE-CD13-BB5A-72B6-EB916E7DDC1E}"/>
              </a:ext>
            </a:extLst>
          </p:cNvPr>
          <p:cNvSpPr txBox="1"/>
          <p:nvPr/>
        </p:nvSpPr>
        <p:spPr>
          <a:xfrm>
            <a:off x="833371" y="3703430"/>
            <a:ext cx="54323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int </a:t>
            </a:r>
            <a:r>
              <a:rPr lang="en-IN" b="1" dirty="0"/>
              <a:t>main</a:t>
            </a:r>
            <a:r>
              <a:rPr lang="en-IN" dirty="0"/>
              <a:t>( ){</a:t>
            </a:r>
          </a:p>
          <a:p>
            <a:r>
              <a:rPr lang="en-IN" dirty="0"/>
              <a:t>	sum(2,3);</a:t>
            </a:r>
          </a:p>
          <a:p>
            <a:r>
              <a:rPr lang="en-IN" dirty="0"/>
              <a:t>	printf(“calculated sum”);</a:t>
            </a:r>
          </a:p>
          <a:p>
            <a:r>
              <a:rPr lang="en-IN" dirty="0"/>
              <a:t>	multiply(2,3);</a:t>
            </a:r>
          </a:p>
          <a:p>
            <a:r>
              <a:rPr lang="en-IN" dirty="0"/>
              <a:t>	printf(“multiplied”);	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*Stack grows downwards, imagine an upside down stack</a:t>
            </a:r>
          </a:p>
          <a:p>
            <a:r>
              <a:rPr lang="en-IN" dirty="0">
                <a:solidFill>
                  <a:srgbClr val="0070C0"/>
                </a:solidFill>
              </a:rPr>
              <a:t>Top remains the same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36C920-EB9A-2CF7-488F-590B9B843DF3}"/>
              </a:ext>
            </a:extLst>
          </p:cNvPr>
          <p:cNvGrpSpPr/>
          <p:nvPr/>
        </p:nvGrpSpPr>
        <p:grpSpPr>
          <a:xfrm>
            <a:off x="5567170" y="254641"/>
            <a:ext cx="6598092" cy="6238234"/>
            <a:chOff x="4695453" y="396129"/>
            <a:chExt cx="6598092" cy="62382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C41A65-CD8C-D464-1741-54A193B09490}"/>
                </a:ext>
              </a:extLst>
            </p:cNvPr>
            <p:cNvSpPr/>
            <p:nvPr/>
          </p:nvSpPr>
          <p:spPr>
            <a:xfrm>
              <a:off x="6797310" y="4740165"/>
              <a:ext cx="4426343" cy="1752709"/>
            </a:xfrm>
            <a:custGeom>
              <a:avLst/>
              <a:gdLst>
                <a:gd name="connsiteX0" fmla="*/ 0 w 4426343"/>
                <a:gd name="connsiteY0" fmla="*/ 0 h 1752709"/>
                <a:gd name="connsiteX1" fmla="*/ 509029 w 4426343"/>
                <a:gd name="connsiteY1" fmla="*/ 0 h 1752709"/>
                <a:gd name="connsiteX2" fmla="*/ 929532 w 4426343"/>
                <a:gd name="connsiteY2" fmla="*/ 0 h 1752709"/>
                <a:gd name="connsiteX3" fmla="*/ 1350035 w 4426343"/>
                <a:gd name="connsiteY3" fmla="*/ 0 h 1752709"/>
                <a:gd name="connsiteX4" fmla="*/ 1814801 w 4426343"/>
                <a:gd name="connsiteY4" fmla="*/ 0 h 1752709"/>
                <a:gd name="connsiteX5" fmla="*/ 2279567 w 4426343"/>
                <a:gd name="connsiteY5" fmla="*/ 0 h 1752709"/>
                <a:gd name="connsiteX6" fmla="*/ 2877123 w 4426343"/>
                <a:gd name="connsiteY6" fmla="*/ 0 h 1752709"/>
                <a:gd name="connsiteX7" fmla="*/ 3297626 w 4426343"/>
                <a:gd name="connsiteY7" fmla="*/ 0 h 1752709"/>
                <a:gd name="connsiteX8" fmla="*/ 3850918 w 4426343"/>
                <a:gd name="connsiteY8" fmla="*/ 0 h 1752709"/>
                <a:gd name="connsiteX9" fmla="*/ 4426343 w 4426343"/>
                <a:gd name="connsiteY9" fmla="*/ 0 h 1752709"/>
                <a:gd name="connsiteX10" fmla="*/ 4426343 w 4426343"/>
                <a:gd name="connsiteY10" fmla="*/ 531655 h 1752709"/>
                <a:gd name="connsiteX11" fmla="*/ 4426343 w 4426343"/>
                <a:gd name="connsiteY11" fmla="*/ 1098364 h 1752709"/>
                <a:gd name="connsiteX12" fmla="*/ 4426343 w 4426343"/>
                <a:gd name="connsiteY12" fmla="*/ 1752709 h 1752709"/>
                <a:gd name="connsiteX13" fmla="*/ 3917314 w 4426343"/>
                <a:gd name="connsiteY13" fmla="*/ 1752709 h 1752709"/>
                <a:gd name="connsiteX14" fmla="*/ 3364021 w 4426343"/>
                <a:gd name="connsiteY14" fmla="*/ 1752709 h 1752709"/>
                <a:gd name="connsiteX15" fmla="*/ 2810728 w 4426343"/>
                <a:gd name="connsiteY15" fmla="*/ 1752709 h 1752709"/>
                <a:gd name="connsiteX16" fmla="*/ 2257435 w 4426343"/>
                <a:gd name="connsiteY16" fmla="*/ 1752709 h 1752709"/>
                <a:gd name="connsiteX17" fmla="*/ 1659879 w 4426343"/>
                <a:gd name="connsiteY17" fmla="*/ 1752709 h 1752709"/>
                <a:gd name="connsiteX18" fmla="*/ 1150849 w 4426343"/>
                <a:gd name="connsiteY18" fmla="*/ 1752709 h 1752709"/>
                <a:gd name="connsiteX19" fmla="*/ 686083 w 4426343"/>
                <a:gd name="connsiteY19" fmla="*/ 1752709 h 1752709"/>
                <a:gd name="connsiteX20" fmla="*/ 0 w 4426343"/>
                <a:gd name="connsiteY20" fmla="*/ 1752709 h 1752709"/>
                <a:gd name="connsiteX21" fmla="*/ 0 w 4426343"/>
                <a:gd name="connsiteY21" fmla="*/ 1203527 h 1752709"/>
                <a:gd name="connsiteX22" fmla="*/ 0 w 4426343"/>
                <a:gd name="connsiteY22" fmla="*/ 654345 h 1752709"/>
                <a:gd name="connsiteX23" fmla="*/ 0 w 4426343"/>
                <a:gd name="connsiteY23" fmla="*/ 0 h 175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26343" h="1752709" fill="none" extrusionOk="0">
                  <a:moveTo>
                    <a:pt x="0" y="0"/>
                  </a:moveTo>
                  <a:cubicBezTo>
                    <a:pt x="111664" y="-36484"/>
                    <a:pt x="286136" y="47068"/>
                    <a:pt x="509029" y="0"/>
                  </a:cubicBezTo>
                  <a:cubicBezTo>
                    <a:pt x="731922" y="-47068"/>
                    <a:pt x="826313" y="44584"/>
                    <a:pt x="929532" y="0"/>
                  </a:cubicBezTo>
                  <a:cubicBezTo>
                    <a:pt x="1032751" y="-44584"/>
                    <a:pt x="1149639" y="37556"/>
                    <a:pt x="1350035" y="0"/>
                  </a:cubicBezTo>
                  <a:cubicBezTo>
                    <a:pt x="1550431" y="-37556"/>
                    <a:pt x="1642666" y="31450"/>
                    <a:pt x="1814801" y="0"/>
                  </a:cubicBezTo>
                  <a:cubicBezTo>
                    <a:pt x="1986936" y="-31450"/>
                    <a:pt x="2166520" y="21113"/>
                    <a:pt x="2279567" y="0"/>
                  </a:cubicBezTo>
                  <a:cubicBezTo>
                    <a:pt x="2392614" y="-21113"/>
                    <a:pt x="2728584" y="25656"/>
                    <a:pt x="2877123" y="0"/>
                  </a:cubicBezTo>
                  <a:cubicBezTo>
                    <a:pt x="3025662" y="-25656"/>
                    <a:pt x="3155345" y="49986"/>
                    <a:pt x="3297626" y="0"/>
                  </a:cubicBezTo>
                  <a:cubicBezTo>
                    <a:pt x="3439907" y="-49986"/>
                    <a:pt x="3638664" y="26239"/>
                    <a:pt x="3850918" y="0"/>
                  </a:cubicBezTo>
                  <a:cubicBezTo>
                    <a:pt x="4063172" y="-26239"/>
                    <a:pt x="4305913" y="60107"/>
                    <a:pt x="4426343" y="0"/>
                  </a:cubicBezTo>
                  <a:cubicBezTo>
                    <a:pt x="4441596" y="237901"/>
                    <a:pt x="4415378" y="384420"/>
                    <a:pt x="4426343" y="531655"/>
                  </a:cubicBezTo>
                  <a:cubicBezTo>
                    <a:pt x="4437308" y="678890"/>
                    <a:pt x="4406941" y="895417"/>
                    <a:pt x="4426343" y="1098364"/>
                  </a:cubicBezTo>
                  <a:cubicBezTo>
                    <a:pt x="4445745" y="1301311"/>
                    <a:pt x="4365608" y="1592048"/>
                    <a:pt x="4426343" y="1752709"/>
                  </a:cubicBezTo>
                  <a:cubicBezTo>
                    <a:pt x="4269741" y="1769549"/>
                    <a:pt x="4152690" y="1741649"/>
                    <a:pt x="3917314" y="1752709"/>
                  </a:cubicBezTo>
                  <a:cubicBezTo>
                    <a:pt x="3681938" y="1763769"/>
                    <a:pt x="3504930" y="1741521"/>
                    <a:pt x="3364021" y="1752709"/>
                  </a:cubicBezTo>
                  <a:cubicBezTo>
                    <a:pt x="3223112" y="1763897"/>
                    <a:pt x="3015171" y="1704222"/>
                    <a:pt x="2810728" y="1752709"/>
                  </a:cubicBezTo>
                  <a:cubicBezTo>
                    <a:pt x="2606285" y="1801196"/>
                    <a:pt x="2533599" y="1703536"/>
                    <a:pt x="2257435" y="1752709"/>
                  </a:cubicBezTo>
                  <a:cubicBezTo>
                    <a:pt x="1981271" y="1801882"/>
                    <a:pt x="1904981" y="1708665"/>
                    <a:pt x="1659879" y="1752709"/>
                  </a:cubicBezTo>
                  <a:cubicBezTo>
                    <a:pt x="1414777" y="1796753"/>
                    <a:pt x="1380999" y="1739938"/>
                    <a:pt x="1150849" y="1752709"/>
                  </a:cubicBezTo>
                  <a:cubicBezTo>
                    <a:pt x="920699" y="1765480"/>
                    <a:pt x="885373" y="1744728"/>
                    <a:pt x="686083" y="1752709"/>
                  </a:cubicBezTo>
                  <a:cubicBezTo>
                    <a:pt x="486793" y="1760690"/>
                    <a:pt x="217380" y="1739616"/>
                    <a:pt x="0" y="1752709"/>
                  </a:cubicBezTo>
                  <a:cubicBezTo>
                    <a:pt x="-17119" y="1637581"/>
                    <a:pt x="38072" y="1373673"/>
                    <a:pt x="0" y="1203527"/>
                  </a:cubicBezTo>
                  <a:cubicBezTo>
                    <a:pt x="-38072" y="1033381"/>
                    <a:pt x="63551" y="904046"/>
                    <a:pt x="0" y="654345"/>
                  </a:cubicBezTo>
                  <a:cubicBezTo>
                    <a:pt x="-63551" y="404644"/>
                    <a:pt x="60361" y="249832"/>
                    <a:pt x="0" y="0"/>
                  </a:cubicBezTo>
                  <a:close/>
                </a:path>
                <a:path w="4426343" h="175270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9512" y="178750"/>
                    <a:pt x="4402086" y="295620"/>
                    <a:pt x="4426343" y="531655"/>
                  </a:cubicBezTo>
                  <a:cubicBezTo>
                    <a:pt x="4450600" y="767691"/>
                    <a:pt x="4413807" y="935972"/>
                    <a:pt x="4426343" y="1080837"/>
                  </a:cubicBezTo>
                  <a:cubicBezTo>
                    <a:pt x="4438879" y="1225702"/>
                    <a:pt x="4406270" y="1507899"/>
                    <a:pt x="4426343" y="1752709"/>
                  </a:cubicBezTo>
                  <a:cubicBezTo>
                    <a:pt x="4274221" y="1796863"/>
                    <a:pt x="4102799" y="1709090"/>
                    <a:pt x="4005840" y="1752709"/>
                  </a:cubicBezTo>
                  <a:cubicBezTo>
                    <a:pt x="3908881" y="1796328"/>
                    <a:pt x="3633643" y="1717966"/>
                    <a:pt x="3496811" y="1752709"/>
                  </a:cubicBezTo>
                  <a:cubicBezTo>
                    <a:pt x="3359979" y="1787452"/>
                    <a:pt x="3226818" y="1728047"/>
                    <a:pt x="3032045" y="1752709"/>
                  </a:cubicBezTo>
                  <a:cubicBezTo>
                    <a:pt x="2837272" y="1777371"/>
                    <a:pt x="2745254" y="1742669"/>
                    <a:pt x="2567279" y="1752709"/>
                  </a:cubicBezTo>
                  <a:cubicBezTo>
                    <a:pt x="2389304" y="1762749"/>
                    <a:pt x="2184673" y="1701194"/>
                    <a:pt x="2058249" y="1752709"/>
                  </a:cubicBezTo>
                  <a:cubicBezTo>
                    <a:pt x="1931825" y="1804224"/>
                    <a:pt x="1720616" y="1728382"/>
                    <a:pt x="1593483" y="1752709"/>
                  </a:cubicBezTo>
                  <a:cubicBezTo>
                    <a:pt x="1466350" y="1777036"/>
                    <a:pt x="1327281" y="1726044"/>
                    <a:pt x="1128717" y="1752709"/>
                  </a:cubicBezTo>
                  <a:cubicBezTo>
                    <a:pt x="930153" y="1779374"/>
                    <a:pt x="794445" y="1709037"/>
                    <a:pt x="708215" y="1752709"/>
                  </a:cubicBezTo>
                  <a:cubicBezTo>
                    <a:pt x="621985" y="1796381"/>
                    <a:pt x="208405" y="1701103"/>
                    <a:pt x="0" y="1752709"/>
                  </a:cubicBezTo>
                  <a:cubicBezTo>
                    <a:pt x="-11615" y="1563556"/>
                    <a:pt x="61856" y="1413160"/>
                    <a:pt x="0" y="1186000"/>
                  </a:cubicBezTo>
                  <a:cubicBezTo>
                    <a:pt x="-61856" y="958840"/>
                    <a:pt x="18335" y="840351"/>
                    <a:pt x="0" y="601763"/>
                  </a:cubicBezTo>
                  <a:cubicBezTo>
                    <a:pt x="-18335" y="363175"/>
                    <a:pt x="52635" y="139518"/>
                    <a:pt x="0" y="0"/>
                  </a:cubicBezTo>
                  <a:close/>
                </a:path>
              </a:pathLst>
            </a:custGeom>
            <a:pattFill prst="dotGrid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B091AA-5764-C9AA-127A-7121A89B06C0}"/>
                </a:ext>
              </a:extLst>
            </p:cNvPr>
            <p:cNvSpPr/>
            <p:nvPr/>
          </p:nvSpPr>
          <p:spPr>
            <a:xfrm>
              <a:off x="6797310" y="4130566"/>
              <a:ext cx="4426343" cy="609599"/>
            </a:xfrm>
            <a:custGeom>
              <a:avLst/>
              <a:gdLst>
                <a:gd name="connsiteX0" fmla="*/ 0 w 4426343"/>
                <a:gd name="connsiteY0" fmla="*/ 0 h 609599"/>
                <a:gd name="connsiteX1" fmla="*/ 597556 w 4426343"/>
                <a:gd name="connsiteY1" fmla="*/ 0 h 609599"/>
                <a:gd name="connsiteX2" fmla="*/ 1062322 w 4426343"/>
                <a:gd name="connsiteY2" fmla="*/ 0 h 609599"/>
                <a:gd name="connsiteX3" fmla="*/ 1615615 w 4426343"/>
                <a:gd name="connsiteY3" fmla="*/ 0 h 609599"/>
                <a:gd name="connsiteX4" fmla="*/ 2168908 w 4426343"/>
                <a:gd name="connsiteY4" fmla="*/ 0 h 609599"/>
                <a:gd name="connsiteX5" fmla="*/ 2589411 w 4426343"/>
                <a:gd name="connsiteY5" fmla="*/ 0 h 609599"/>
                <a:gd name="connsiteX6" fmla="*/ 3009913 w 4426343"/>
                <a:gd name="connsiteY6" fmla="*/ 0 h 609599"/>
                <a:gd name="connsiteX7" fmla="*/ 3474679 w 4426343"/>
                <a:gd name="connsiteY7" fmla="*/ 0 h 609599"/>
                <a:gd name="connsiteX8" fmla="*/ 3939445 w 4426343"/>
                <a:gd name="connsiteY8" fmla="*/ 0 h 609599"/>
                <a:gd name="connsiteX9" fmla="*/ 4426343 w 4426343"/>
                <a:gd name="connsiteY9" fmla="*/ 0 h 609599"/>
                <a:gd name="connsiteX10" fmla="*/ 4426343 w 4426343"/>
                <a:gd name="connsiteY10" fmla="*/ 286512 h 609599"/>
                <a:gd name="connsiteX11" fmla="*/ 4426343 w 4426343"/>
                <a:gd name="connsiteY11" fmla="*/ 609599 h 609599"/>
                <a:gd name="connsiteX12" fmla="*/ 3784523 w 4426343"/>
                <a:gd name="connsiteY12" fmla="*/ 609599 h 609599"/>
                <a:gd name="connsiteX13" fmla="*/ 3186967 w 4426343"/>
                <a:gd name="connsiteY13" fmla="*/ 609599 h 609599"/>
                <a:gd name="connsiteX14" fmla="*/ 2545147 w 4426343"/>
                <a:gd name="connsiteY14" fmla="*/ 609599 h 609599"/>
                <a:gd name="connsiteX15" fmla="*/ 2080381 w 4426343"/>
                <a:gd name="connsiteY15" fmla="*/ 609599 h 609599"/>
                <a:gd name="connsiteX16" fmla="*/ 1659879 w 4426343"/>
                <a:gd name="connsiteY16" fmla="*/ 609599 h 609599"/>
                <a:gd name="connsiteX17" fmla="*/ 1106586 w 4426343"/>
                <a:gd name="connsiteY17" fmla="*/ 609599 h 609599"/>
                <a:gd name="connsiteX18" fmla="*/ 553293 w 4426343"/>
                <a:gd name="connsiteY18" fmla="*/ 609599 h 609599"/>
                <a:gd name="connsiteX19" fmla="*/ 0 w 4426343"/>
                <a:gd name="connsiteY19" fmla="*/ 609599 h 609599"/>
                <a:gd name="connsiteX20" fmla="*/ 0 w 4426343"/>
                <a:gd name="connsiteY20" fmla="*/ 298704 h 609599"/>
                <a:gd name="connsiteX21" fmla="*/ 0 w 4426343"/>
                <a:gd name="connsiteY21" fmla="*/ 0 h 60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609599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50212" y="57579"/>
                    <a:pt x="4424555" y="226104"/>
                    <a:pt x="4426343" y="286512"/>
                  </a:cubicBezTo>
                  <a:cubicBezTo>
                    <a:pt x="4428131" y="346920"/>
                    <a:pt x="4407464" y="461130"/>
                    <a:pt x="4426343" y="609599"/>
                  </a:cubicBezTo>
                  <a:cubicBezTo>
                    <a:pt x="4204313" y="637838"/>
                    <a:pt x="4034074" y="537235"/>
                    <a:pt x="3784523" y="609599"/>
                  </a:cubicBezTo>
                  <a:cubicBezTo>
                    <a:pt x="3534972" y="681963"/>
                    <a:pt x="3447586" y="539534"/>
                    <a:pt x="3186967" y="609599"/>
                  </a:cubicBezTo>
                  <a:cubicBezTo>
                    <a:pt x="2926348" y="679664"/>
                    <a:pt x="2831450" y="600421"/>
                    <a:pt x="2545147" y="609599"/>
                  </a:cubicBezTo>
                  <a:cubicBezTo>
                    <a:pt x="2258844" y="618777"/>
                    <a:pt x="2283382" y="555681"/>
                    <a:pt x="2080381" y="609599"/>
                  </a:cubicBezTo>
                  <a:cubicBezTo>
                    <a:pt x="1877380" y="663517"/>
                    <a:pt x="1851282" y="604811"/>
                    <a:pt x="1659879" y="609599"/>
                  </a:cubicBezTo>
                  <a:cubicBezTo>
                    <a:pt x="1468476" y="614387"/>
                    <a:pt x="1247495" y="598411"/>
                    <a:pt x="1106586" y="609599"/>
                  </a:cubicBezTo>
                  <a:cubicBezTo>
                    <a:pt x="965677" y="620787"/>
                    <a:pt x="757736" y="561112"/>
                    <a:pt x="553293" y="609599"/>
                  </a:cubicBezTo>
                  <a:cubicBezTo>
                    <a:pt x="348850" y="658086"/>
                    <a:pt x="276164" y="560426"/>
                    <a:pt x="0" y="609599"/>
                  </a:cubicBezTo>
                  <a:cubicBezTo>
                    <a:pt x="-19251" y="465581"/>
                    <a:pt x="6901" y="398128"/>
                    <a:pt x="0" y="298704"/>
                  </a:cubicBezTo>
                  <a:cubicBezTo>
                    <a:pt x="-6901" y="199280"/>
                    <a:pt x="30944" y="80446"/>
                    <a:pt x="0" y="0"/>
                  </a:cubicBezTo>
                  <a:close/>
                </a:path>
                <a:path w="4426343" h="60959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54730" y="90936"/>
                    <a:pt x="4399099" y="186183"/>
                    <a:pt x="4426343" y="286512"/>
                  </a:cubicBezTo>
                  <a:cubicBezTo>
                    <a:pt x="4453587" y="386841"/>
                    <a:pt x="4417173" y="503281"/>
                    <a:pt x="4426343" y="609599"/>
                  </a:cubicBezTo>
                  <a:cubicBezTo>
                    <a:pt x="4227520" y="663057"/>
                    <a:pt x="4073926" y="581758"/>
                    <a:pt x="3961577" y="609599"/>
                  </a:cubicBezTo>
                  <a:cubicBezTo>
                    <a:pt x="3849228" y="637440"/>
                    <a:pt x="3565268" y="572995"/>
                    <a:pt x="3319757" y="609599"/>
                  </a:cubicBezTo>
                  <a:cubicBezTo>
                    <a:pt x="3074246" y="646203"/>
                    <a:pt x="2947560" y="574856"/>
                    <a:pt x="2810728" y="609599"/>
                  </a:cubicBezTo>
                  <a:cubicBezTo>
                    <a:pt x="2673896" y="644342"/>
                    <a:pt x="2540735" y="584937"/>
                    <a:pt x="2345962" y="609599"/>
                  </a:cubicBezTo>
                  <a:cubicBezTo>
                    <a:pt x="2151189" y="634261"/>
                    <a:pt x="2059171" y="599559"/>
                    <a:pt x="1881196" y="609599"/>
                  </a:cubicBezTo>
                  <a:cubicBezTo>
                    <a:pt x="1703221" y="619639"/>
                    <a:pt x="1498590" y="558084"/>
                    <a:pt x="1372166" y="609599"/>
                  </a:cubicBezTo>
                  <a:cubicBezTo>
                    <a:pt x="1245742" y="661114"/>
                    <a:pt x="1034533" y="585272"/>
                    <a:pt x="907400" y="609599"/>
                  </a:cubicBezTo>
                  <a:cubicBezTo>
                    <a:pt x="780267" y="633926"/>
                    <a:pt x="323438" y="558262"/>
                    <a:pt x="0" y="609599"/>
                  </a:cubicBezTo>
                  <a:cubicBezTo>
                    <a:pt x="-24515" y="479910"/>
                    <a:pt x="27847" y="393229"/>
                    <a:pt x="0" y="323087"/>
                  </a:cubicBezTo>
                  <a:cubicBezTo>
                    <a:pt x="-27847" y="252945"/>
                    <a:pt x="5941" y="79039"/>
                    <a:pt x="0" y="0"/>
                  </a:cubicBezTo>
                  <a:close/>
                </a:path>
              </a:pathLst>
            </a:custGeom>
            <a:pattFill prst="pct10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1A4498-E481-415A-EA19-5C13F10DD983}"/>
                </a:ext>
              </a:extLst>
            </p:cNvPr>
            <p:cNvSpPr/>
            <p:nvPr/>
          </p:nvSpPr>
          <p:spPr>
            <a:xfrm>
              <a:off x="6797310" y="3427632"/>
              <a:ext cx="4426343" cy="702934"/>
            </a:xfrm>
            <a:custGeom>
              <a:avLst/>
              <a:gdLst>
                <a:gd name="connsiteX0" fmla="*/ 0 w 4426343"/>
                <a:gd name="connsiteY0" fmla="*/ 0 h 702934"/>
                <a:gd name="connsiteX1" fmla="*/ 597556 w 4426343"/>
                <a:gd name="connsiteY1" fmla="*/ 0 h 702934"/>
                <a:gd name="connsiteX2" fmla="*/ 1062322 w 4426343"/>
                <a:gd name="connsiteY2" fmla="*/ 0 h 702934"/>
                <a:gd name="connsiteX3" fmla="*/ 1615615 w 4426343"/>
                <a:gd name="connsiteY3" fmla="*/ 0 h 702934"/>
                <a:gd name="connsiteX4" fmla="*/ 2168908 w 4426343"/>
                <a:gd name="connsiteY4" fmla="*/ 0 h 702934"/>
                <a:gd name="connsiteX5" fmla="*/ 2589411 w 4426343"/>
                <a:gd name="connsiteY5" fmla="*/ 0 h 702934"/>
                <a:gd name="connsiteX6" fmla="*/ 3009913 w 4426343"/>
                <a:gd name="connsiteY6" fmla="*/ 0 h 702934"/>
                <a:gd name="connsiteX7" fmla="*/ 3474679 w 4426343"/>
                <a:gd name="connsiteY7" fmla="*/ 0 h 702934"/>
                <a:gd name="connsiteX8" fmla="*/ 3939445 w 4426343"/>
                <a:gd name="connsiteY8" fmla="*/ 0 h 702934"/>
                <a:gd name="connsiteX9" fmla="*/ 4426343 w 4426343"/>
                <a:gd name="connsiteY9" fmla="*/ 0 h 702934"/>
                <a:gd name="connsiteX10" fmla="*/ 4426343 w 4426343"/>
                <a:gd name="connsiteY10" fmla="*/ 330379 h 702934"/>
                <a:gd name="connsiteX11" fmla="*/ 4426343 w 4426343"/>
                <a:gd name="connsiteY11" fmla="*/ 702934 h 702934"/>
                <a:gd name="connsiteX12" fmla="*/ 3784523 w 4426343"/>
                <a:gd name="connsiteY12" fmla="*/ 702934 h 702934"/>
                <a:gd name="connsiteX13" fmla="*/ 3186967 w 4426343"/>
                <a:gd name="connsiteY13" fmla="*/ 702934 h 702934"/>
                <a:gd name="connsiteX14" fmla="*/ 2545147 w 4426343"/>
                <a:gd name="connsiteY14" fmla="*/ 702934 h 702934"/>
                <a:gd name="connsiteX15" fmla="*/ 2080381 w 4426343"/>
                <a:gd name="connsiteY15" fmla="*/ 702934 h 702934"/>
                <a:gd name="connsiteX16" fmla="*/ 1659879 w 4426343"/>
                <a:gd name="connsiteY16" fmla="*/ 702934 h 702934"/>
                <a:gd name="connsiteX17" fmla="*/ 1106586 w 4426343"/>
                <a:gd name="connsiteY17" fmla="*/ 702934 h 702934"/>
                <a:gd name="connsiteX18" fmla="*/ 553293 w 4426343"/>
                <a:gd name="connsiteY18" fmla="*/ 702934 h 702934"/>
                <a:gd name="connsiteX19" fmla="*/ 0 w 4426343"/>
                <a:gd name="connsiteY19" fmla="*/ 702934 h 702934"/>
                <a:gd name="connsiteX20" fmla="*/ 0 w 4426343"/>
                <a:gd name="connsiteY20" fmla="*/ 344438 h 702934"/>
                <a:gd name="connsiteX21" fmla="*/ 0 w 4426343"/>
                <a:gd name="connsiteY21" fmla="*/ 0 h 70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702934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53033" y="77770"/>
                    <a:pt x="4417026" y="200524"/>
                    <a:pt x="4426343" y="330379"/>
                  </a:cubicBezTo>
                  <a:cubicBezTo>
                    <a:pt x="4435660" y="460234"/>
                    <a:pt x="4413720" y="523407"/>
                    <a:pt x="4426343" y="702934"/>
                  </a:cubicBezTo>
                  <a:cubicBezTo>
                    <a:pt x="4204313" y="731173"/>
                    <a:pt x="4034074" y="630570"/>
                    <a:pt x="3784523" y="702934"/>
                  </a:cubicBezTo>
                  <a:cubicBezTo>
                    <a:pt x="3534972" y="775298"/>
                    <a:pt x="3447586" y="632869"/>
                    <a:pt x="3186967" y="702934"/>
                  </a:cubicBezTo>
                  <a:cubicBezTo>
                    <a:pt x="2926348" y="772999"/>
                    <a:pt x="2831450" y="693756"/>
                    <a:pt x="2545147" y="702934"/>
                  </a:cubicBezTo>
                  <a:cubicBezTo>
                    <a:pt x="2258844" y="712112"/>
                    <a:pt x="2283382" y="649016"/>
                    <a:pt x="2080381" y="702934"/>
                  </a:cubicBezTo>
                  <a:cubicBezTo>
                    <a:pt x="1877380" y="756852"/>
                    <a:pt x="1851282" y="698146"/>
                    <a:pt x="1659879" y="702934"/>
                  </a:cubicBezTo>
                  <a:cubicBezTo>
                    <a:pt x="1468476" y="707722"/>
                    <a:pt x="1247495" y="691746"/>
                    <a:pt x="1106586" y="702934"/>
                  </a:cubicBezTo>
                  <a:cubicBezTo>
                    <a:pt x="965677" y="714122"/>
                    <a:pt x="757736" y="654447"/>
                    <a:pt x="553293" y="702934"/>
                  </a:cubicBezTo>
                  <a:cubicBezTo>
                    <a:pt x="348850" y="751421"/>
                    <a:pt x="276164" y="653761"/>
                    <a:pt x="0" y="702934"/>
                  </a:cubicBezTo>
                  <a:cubicBezTo>
                    <a:pt x="-41559" y="561638"/>
                    <a:pt x="7079" y="501774"/>
                    <a:pt x="0" y="344438"/>
                  </a:cubicBezTo>
                  <a:cubicBezTo>
                    <a:pt x="-7079" y="187102"/>
                    <a:pt x="17137" y="101583"/>
                    <a:pt x="0" y="0"/>
                  </a:cubicBezTo>
                  <a:close/>
                </a:path>
                <a:path w="4426343" h="702934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0748" y="136885"/>
                    <a:pt x="4391503" y="255421"/>
                    <a:pt x="4426343" y="330379"/>
                  </a:cubicBezTo>
                  <a:cubicBezTo>
                    <a:pt x="4461183" y="405337"/>
                    <a:pt x="4423282" y="528046"/>
                    <a:pt x="4426343" y="702934"/>
                  </a:cubicBezTo>
                  <a:cubicBezTo>
                    <a:pt x="4227520" y="756392"/>
                    <a:pt x="4073926" y="675093"/>
                    <a:pt x="3961577" y="702934"/>
                  </a:cubicBezTo>
                  <a:cubicBezTo>
                    <a:pt x="3849228" y="730775"/>
                    <a:pt x="3565268" y="666330"/>
                    <a:pt x="3319757" y="702934"/>
                  </a:cubicBezTo>
                  <a:cubicBezTo>
                    <a:pt x="3074246" y="739538"/>
                    <a:pt x="2947560" y="668191"/>
                    <a:pt x="2810728" y="702934"/>
                  </a:cubicBezTo>
                  <a:cubicBezTo>
                    <a:pt x="2673896" y="737677"/>
                    <a:pt x="2540735" y="678272"/>
                    <a:pt x="2345962" y="702934"/>
                  </a:cubicBezTo>
                  <a:cubicBezTo>
                    <a:pt x="2151189" y="727596"/>
                    <a:pt x="2059171" y="692894"/>
                    <a:pt x="1881196" y="702934"/>
                  </a:cubicBezTo>
                  <a:cubicBezTo>
                    <a:pt x="1703221" y="712974"/>
                    <a:pt x="1498590" y="651419"/>
                    <a:pt x="1372166" y="702934"/>
                  </a:cubicBezTo>
                  <a:cubicBezTo>
                    <a:pt x="1245742" y="754449"/>
                    <a:pt x="1034533" y="678607"/>
                    <a:pt x="907400" y="702934"/>
                  </a:cubicBezTo>
                  <a:cubicBezTo>
                    <a:pt x="780267" y="727261"/>
                    <a:pt x="323438" y="651597"/>
                    <a:pt x="0" y="702934"/>
                  </a:cubicBezTo>
                  <a:cubicBezTo>
                    <a:pt x="-8806" y="573636"/>
                    <a:pt x="13400" y="531240"/>
                    <a:pt x="0" y="372555"/>
                  </a:cubicBezTo>
                  <a:cubicBezTo>
                    <a:pt x="-13400" y="213870"/>
                    <a:pt x="34779" y="148269"/>
                    <a:pt x="0" y="0"/>
                  </a:cubicBezTo>
                  <a:close/>
                </a:path>
              </a:pathLst>
            </a:custGeom>
            <a:pattFill prst="pct25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632CDC-92BB-4348-C320-90E05737C957}"/>
                </a:ext>
              </a:extLst>
            </p:cNvPr>
            <p:cNvSpPr/>
            <p:nvPr/>
          </p:nvSpPr>
          <p:spPr>
            <a:xfrm>
              <a:off x="6797310" y="2238703"/>
              <a:ext cx="4426343" cy="1188929"/>
            </a:xfrm>
            <a:custGeom>
              <a:avLst/>
              <a:gdLst>
                <a:gd name="connsiteX0" fmla="*/ 0 w 4426343"/>
                <a:gd name="connsiteY0" fmla="*/ 0 h 1188929"/>
                <a:gd name="connsiteX1" fmla="*/ 597556 w 4426343"/>
                <a:gd name="connsiteY1" fmla="*/ 0 h 1188929"/>
                <a:gd name="connsiteX2" fmla="*/ 1062322 w 4426343"/>
                <a:gd name="connsiteY2" fmla="*/ 0 h 1188929"/>
                <a:gd name="connsiteX3" fmla="*/ 1615615 w 4426343"/>
                <a:gd name="connsiteY3" fmla="*/ 0 h 1188929"/>
                <a:gd name="connsiteX4" fmla="*/ 2168908 w 4426343"/>
                <a:gd name="connsiteY4" fmla="*/ 0 h 1188929"/>
                <a:gd name="connsiteX5" fmla="*/ 2589411 w 4426343"/>
                <a:gd name="connsiteY5" fmla="*/ 0 h 1188929"/>
                <a:gd name="connsiteX6" fmla="*/ 3009913 w 4426343"/>
                <a:gd name="connsiteY6" fmla="*/ 0 h 1188929"/>
                <a:gd name="connsiteX7" fmla="*/ 3474679 w 4426343"/>
                <a:gd name="connsiteY7" fmla="*/ 0 h 1188929"/>
                <a:gd name="connsiteX8" fmla="*/ 3939445 w 4426343"/>
                <a:gd name="connsiteY8" fmla="*/ 0 h 1188929"/>
                <a:gd name="connsiteX9" fmla="*/ 4426343 w 4426343"/>
                <a:gd name="connsiteY9" fmla="*/ 0 h 1188929"/>
                <a:gd name="connsiteX10" fmla="*/ 4426343 w 4426343"/>
                <a:gd name="connsiteY10" fmla="*/ 558797 h 1188929"/>
                <a:gd name="connsiteX11" fmla="*/ 4426343 w 4426343"/>
                <a:gd name="connsiteY11" fmla="*/ 1188929 h 1188929"/>
                <a:gd name="connsiteX12" fmla="*/ 3784523 w 4426343"/>
                <a:gd name="connsiteY12" fmla="*/ 1188929 h 1188929"/>
                <a:gd name="connsiteX13" fmla="*/ 3186967 w 4426343"/>
                <a:gd name="connsiteY13" fmla="*/ 1188929 h 1188929"/>
                <a:gd name="connsiteX14" fmla="*/ 2545147 w 4426343"/>
                <a:gd name="connsiteY14" fmla="*/ 1188929 h 1188929"/>
                <a:gd name="connsiteX15" fmla="*/ 2080381 w 4426343"/>
                <a:gd name="connsiteY15" fmla="*/ 1188929 h 1188929"/>
                <a:gd name="connsiteX16" fmla="*/ 1659879 w 4426343"/>
                <a:gd name="connsiteY16" fmla="*/ 1188929 h 1188929"/>
                <a:gd name="connsiteX17" fmla="*/ 1106586 w 4426343"/>
                <a:gd name="connsiteY17" fmla="*/ 1188929 h 1188929"/>
                <a:gd name="connsiteX18" fmla="*/ 553293 w 4426343"/>
                <a:gd name="connsiteY18" fmla="*/ 1188929 h 1188929"/>
                <a:gd name="connsiteX19" fmla="*/ 0 w 4426343"/>
                <a:gd name="connsiteY19" fmla="*/ 1188929 h 1188929"/>
                <a:gd name="connsiteX20" fmla="*/ 0 w 4426343"/>
                <a:gd name="connsiteY20" fmla="*/ 582575 h 1188929"/>
                <a:gd name="connsiteX21" fmla="*/ 0 w 4426343"/>
                <a:gd name="connsiteY21" fmla="*/ 0 h 118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1188929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66506" y="253972"/>
                    <a:pt x="4423472" y="294497"/>
                    <a:pt x="4426343" y="558797"/>
                  </a:cubicBezTo>
                  <a:cubicBezTo>
                    <a:pt x="4429214" y="823097"/>
                    <a:pt x="4384911" y="919756"/>
                    <a:pt x="4426343" y="1188929"/>
                  </a:cubicBezTo>
                  <a:cubicBezTo>
                    <a:pt x="4204313" y="1217168"/>
                    <a:pt x="4034074" y="1116565"/>
                    <a:pt x="3784523" y="1188929"/>
                  </a:cubicBezTo>
                  <a:cubicBezTo>
                    <a:pt x="3534972" y="1261293"/>
                    <a:pt x="3447586" y="1118864"/>
                    <a:pt x="3186967" y="1188929"/>
                  </a:cubicBezTo>
                  <a:cubicBezTo>
                    <a:pt x="2926348" y="1258994"/>
                    <a:pt x="2831450" y="1179751"/>
                    <a:pt x="2545147" y="1188929"/>
                  </a:cubicBezTo>
                  <a:cubicBezTo>
                    <a:pt x="2258844" y="1198107"/>
                    <a:pt x="2283382" y="1135011"/>
                    <a:pt x="2080381" y="1188929"/>
                  </a:cubicBezTo>
                  <a:cubicBezTo>
                    <a:pt x="1877380" y="1242847"/>
                    <a:pt x="1851282" y="1184141"/>
                    <a:pt x="1659879" y="1188929"/>
                  </a:cubicBezTo>
                  <a:cubicBezTo>
                    <a:pt x="1468476" y="1193717"/>
                    <a:pt x="1247495" y="1177741"/>
                    <a:pt x="1106586" y="1188929"/>
                  </a:cubicBezTo>
                  <a:cubicBezTo>
                    <a:pt x="965677" y="1200117"/>
                    <a:pt x="757736" y="1140442"/>
                    <a:pt x="553293" y="1188929"/>
                  </a:cubicBezTo>
                  <a:cubicBezTo>
                    <a:pt x="348850" y="1237416"/>
                    <a:pt x="276164" y="1139756"/>
                    <a:pt x="0" y="1188929"/>
                  </a:cubicBezTo>
                  <a:cubicBezTo>
                    <a:pt x="-68129" y="1034059"/>
                    <a:pt x="67788" y="838672"/>
                    <a:pt x="0" y="582575"/>
                  </a:cubicBezTo>
                  <a:cubicBezTo>
                    <a:pt x="-67788" y="326478"/>
                    <a:pt x="4173" y="122825"/>
                    <a:pt x="0" y="0"/>
                  </a:cubicBezTo>
                  <a:close/>
                </a:path>
                <a:path w="4426343" h="118892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0416" y="179805"/>
                    <a:pt x="4378035" y="419810"/>
                    <a:pt x="4426343" y="558797"/>
                  </a:cubicBezTo>
                  <a:cubicBezTo>
                    <a:pt x="4474651" y="697784"/>
                    <a:pt x="4404139" y="932821"/>
                    <a:pt x="4426343" y="1188929"/>
                  </a:cubicBezTo>
                  <a:cubicBezTo>
                    <a:pt x="4227520" y="1242387"/>
                    <a:pt x="4073926" y="1161088"/>
                    <a:pt x="3961577" y="1188929"/>
                  </a:cubicBezTo>
                  <a:cubicBezTo>
                    <a:pt x="3849228" y="1216770"/>
                    <a:pt x="3565268" y="1152325"/>
                    <a:pt x="3319757" y="1188929"/>
                  </a:cubicBezTo>
                  <a:cubicBezTo>
                    <a:pt x="3074246" y="1225533"/>
                    <a:pt x="2947560" y="1154186"/>
                    <a:pt x="2810728" y="1188929"/>
                  </a:cubicBezTo>
                  <a:cubicBezTo>
                    <a:pt x="2673896" y="1223672"/>
                    <a:pt x="2540735" y="1164267"/>
                    <a:pt x="2345962" y="1188929"/>
                  </a:cubicBezTo>
                  <a:cubicBezTo>
                    <a:pt x="2151189" y="1213591"/>
                    <a:pt x="2059171" y="1178889"/>
                    <a:pt x="1881196" y="1188929"/>
                  </a:cubicBezTo>
                  <a:cubicBezTo>
                    <a:pt x="1703221" y="1198969"/>
                    <a:pt x="1498590" y="1137414"/>
                    <a:pt x="1372166" y="1188929"/>
                  </a:cubicBezTo>
                  <a:cubicBezTo>
                    <a:pt x="1245742" y="1240444"/>
                    <a:pt x="1034533" y="1164602"/>
                    <a:pt x="907400" y="1188929"/>
                  </a:cubicBezTo>
                  <a:cubicBezTo>
                    <a:pt x="780267" y="1213256"/>
                    <a:pt x="323438" y="1137592"/>
                    <a:pt x="0" y="1188929"/>
                  </a:cubicBezTo>
                  <a:cubicBezTo>
                    <a:pt x="-52773" y="928230"/>
                    <a:pt x="39414" y="787776"/>
                    <a:pt x="0" y="630132"/>
                  </a:cubicBezTo>
                  <a:cubicBezTo>
                    <a:pt x="-39414" y="472488"/>
                    <a:pt x="729" y="164598"/>
                    <a:pt x="0" y="0"/>
                  </a:cubicBezTo>
                  <a:close/>
                </a:path>
              </a:pathLst>
            </a:custGeom>
            <a:pattFill prst="dotDmnd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89266C-D448-92DD-F614-97F614DB72F1}"/>
                </a:ext>
              </a:extLst>
            </p:cNvPr>
            <p:cNvSpPr/>
            <p:nvPr/>
          </p:nvSpPr>
          <p:spPr>
            <a:xfrm>
              <a:off x="6797310" y="493769"/>
              <a:ext cx="4426343" cy="2147826"/>
            </a:xfrm>
            <a:custGeom>
              <a:avLst/>
              <a:gdLst>
                <a:gd name="connsiteX0" fmla="*/ 0 w 4426343"/>
                <a:gd name="connsiteY0" fmla="*/ 0 h 2147826"/>
                <a:gd name="connsiteX1" fmla="*/ 597556 w 4426343"/>
                <a:gd name="connsiteY1" fmla="*/ 0 h 2147826"/>
                <a:gd name="connsiteX2" fmla="*/ 1062322 w 4426343"/>
                <a:gd name="connsiteY2" fmla="*/ 0 h 2147826"/>
                <a:gd name="connsiteX3" fmla="*/ 1527088 w 4426343"/>
                <a:gd name="connsiteY3" fmla="*/ 0 h 2147826"/>
                <a:gd name="connsiteX4" fmla="*/ 2124645 w 4426343"/>
                <a:gd name="connsiteY4" fmla="*/ 0 h 2147826"/>
                <a:gd name="connsiteX5" fmla="*/ 2545147 w 4426343"/>
                <a:gd name="connsiteY5" fmla="*/ 0 h 2147826"/>
                <a:gd name="connsiteX6" fmla="*/ 3098440 w 4426343"/>
                <a:gd name="connsiteY6" fmla="*/ 0 h 2147826"/>
                <a:gd name="connsiteX7" fmla="*/ 3563206 w 4426343"/>
                <a:gd name="connsiteY7" fmla="*/ 0 h 2147826"/>
                <a:gd name="connsiteX8" fmla="*/ 4426343 w 4426343"/>
                <a:gd name="connsiteY8" fmla="*/ 0 h 2147826"/>
                <a:gd name="connsiteX9" fmla="*/ 4426343 w 4426343"/>
                <a:gd name="connsiteY9" fmla="*/ 579913 h 2147826"/>
                <a:gd name="connsiteX10" fmla="*/ 4426343 w 4426343"/>
                <a:gd name="connsiteY10" fmla="*/ 1159826 h 2147826"/>
                <a:gd name="connsiteX11" fmla="*/ 4426343 w 4426343"/>
                <a:gd name="connsiteY11" fmla="*/ 1675304 h 2147826"/>
                <a:gd name="connsiteX12" fmla="*/ 4426343 w 4426343"/>
                <a:gd name="connsiteY12" fmla="*/ 2147826 h 2147826"/>
                <a:gd name="connsiteX13" fmla="*/ 4005840 w 4426343"/>
                <a:gd name="connsiteY13" fmla="*/ 2147826 h 2147826"/>
                <a:gd name="connsiteX14" fmla="*/ 3452548 w 4426343"/>
                <a:gd name="connsiteY14" fmla="*/ 2147826 h 2147826"/>
                <a:gd name="connsiteX15" fmla="*/ 2854991 w 4426343"/>
                <a:gd name="connsiteY15" fmla="*/ 2147826 h 2147826"/>
                <a:gd name="connsiteX16" fmla="*/ 2345962 w 4426343"/>
                <a:gd name="connsiteY16" fmla="*/ 2147826 h 2147826"/>
                <a:gd name="connsiteX17" fmla="*/ 1881196 w 4426343"/>
                <a:gd name="connsiteY17" fmla="*/ 2147826 h 2147826"/>
                <a:gd name="connsiteX18" fmla="*/ 1327903 w 4426343"/>
                <a:gd name="connsiteY18" fmla="*/ 2147826 h 2147826"/>
                <a:gd name="connsiteX19" fmla="*/ 863137 w 4426343"/>
                <a:gd name="connsiteY19" fmla="*/ 2147826 h 2147826"/>
                <a:gd name="connsiteX20" fmla="*/ 0 w 4426343"/>
                <a:gd name="connsiteY20" fmla="*/ 2147826 h 2147826"/>
                <a:gd name="connsiteX21" fmla="*/ 0 w 4426343"/>
                <a:gd name="connsiteY21" fmla="*/ 1632348 h 2147826"/>
                <a:gd name="connsiteX22" fmla="*/ 0 w 4426343"/>
                <a:gd name="connsiteY22" fmla="*/ 1116870 h 2147826"/>
                <a:gd name="connsiteX23" fmla="*/ 0 w 4426343"/>
                <a:gd name="connsiteY23" fmla="*/ 558435 h 2147826"/>
                <a:gd name="connsiteX24" fmla="*/ 0 w 4426343"/>
                <a:gd name="connsiteY24" fmla="*/ 0 h 214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6343" h="2147826" fill="none" extrusionOk="0">
                  <a:moveTo>
                    <a:pt x="0" y="0"/>
                  </a:moveTo>
                  <a:cubicBezTo>
                    <a:pt x="222167" y="-5700"/>
                    <a:pt x="417367" y="27410"/>
                    <a:pt x="597556" y="0"/>
                  </a:cubicBezTo>
                  <a:cubicBezTo>
                    <a:pt x="777745" y="-27410"/>
                    <a:pt x="890187" y="31450"/>
                    <a:pt x="1062322" y="0"/>
                  </a:cubicBezTo>
                  <a:cubicBezTo>
                    <a:pt x="1234457" y="-31450"/>
                    <a:pt x="1414041" y="21113"/>
                    <a:pt x="1527088" y="0"/>
                  </a:cubicBezTo>
                  <a:cubicBezTo>
                    <a:pt x="1640135" y="-21113"/>
                    <a:pt x="1972671" y="20904"/>
                    <a:pt x="2124645" y="0"/>
                  </a:cubicBezTo>
                  <a:cubicBezTo>
                    <a:pt x="2276619" y="-20904"/>
                    <a:pt x="2409148" y="50113"/>
                    <a:pt x="2545147" y="0"/>
                  </a:cubicBezTo>
                  <a:cubicBezTo>
                    <a:pt x="2681146" y="-50113"/>
                    <a:pt x="2885985" y="26196"/>
                    <a:pt x="3098440" y="0"/>
                  </a:cubicBezTo>
                  <a:cubicBezTo>
                    <a:pt x="3310895" y="-26196"/>
                    <a:pt x="3464015" y="51826"/>
                    <a:pt x="3563206" y="0"/>
                  </a:cubicBezTo>
                  <a:cubicBezTo>
                    <a:pt x="3662397" y="-51826"/>
                    <a:pt x="4160532" y="93882"/>
                    <a:pt x="4426343" y="0"/>
                  </a:cubicBezTo>
                  <a:cubicBezTo>
                    <a:pt x="4465319" y="276623"/>
                    <a:pt x="4394247" y="331986"/>
                    <a:pt x="4426343" y="579913"/>
                  </a:cubicBezTo>
                  <a:cubicBezTo>
                    <a:pt x="4458439" y="827840"/>
                    <a:pt x="4423761" y="989885"/>
                    <a:pt x="4426343" y="1159826"/>
                  </a:cubicBezTo>
                  <a:cubicBezTo>
                    <a:pt x="4428925" y="1329767"/>
                    <a:pt x="4400562" y="1419023"/>
                    <a:pt x="4426343" y="1675304"/>
                  </a:cubicBezTo>
                  <a:cubicBezTo>
                    <a:pt x="4452124" y="1931585"/>
                    <a:pt x="4372341" y="1969460"/>
                    <a:pt x="4426343" y="2147826"/>
                  </a:cubicBezTo>
                  <a:cubicBezTo>
                    <a:pt x="4298357" y="2196982"/>
                    <a:pt x="4158757" y="2138022"/>
                    <a:pt x="4005840" y="2147826"/>
                  </a:cubicBezTo>
                  <a:cubicBezTo>
                    <a:pt x="3852923" y="2157630"/>
                    <a:pt x="3724495" y="2093016"/>
                    <a:pt x="3452548" y="2147826"/>
                  </a:cubicBezTo>
                  <a:cubicBezTo>
                    <a:pt x="3180601" y="2202636"/>
                    <a:pt x="3101543" y="2108137"/>
                    <a:pt x="2854991" y="2147826"/>
                  </a:cubicBezTo>
                  <a:cubicBezTo>
                    <a:pt x="2608439" y="2187515"/>
                    <a:pt x="2571875" y="2132588"/>
                    <a:pt x="2345962" y="2147826"/>
                  </a:cubicBezTo>
                  <a:cubicBezTo>
                    <a:pt x="2120049" y="2163064"/>
                    <a:pt x="2080486" y="2139845"/>
                    <a:pt x="1881196" y="2147826"/>
                  </a:cubicBezTo>
                  <a:cubicBezTo>
                    <a:pt x="1681906" y="2155807"/>
                    <a:pt x="1495177" y="2093848"/>
                    <a:pt x="1327903" y="2147826"/>
                  </a:cubicBezTo>
                  <a:cubicBezTo>
                    <a:pt x="1160629" y="2201804"/>
                    <a:pt x="1077989" y="2096368"/>
                    <a:pt x="863137" y="2147826"/>
                  </a:cubicBezTo>
                  <a:cubicBezTo>
                    <a:pt x="648285" y="2199284"/>
                    <a:pt x="377064" y="2046567"/>
                    <a:pt x="0" y="2147826"/>
                  </a:cubicBezTo>
                  <a:cubicBezTo>
                    <a:pt x="-4421" y="1985767"/>
                    <a:pt x="35579" y="1797218"/>
                    <a:pt x="0" y="1632348"/>
                  </a:cubicBezTo>
                  <a:cubicBezTo>
                    <a:pt x="-35579" y="1467478"/>
                    <a:pt x="2592" y="1257208"/>
                    <a:pt x="0" y="1116870"/>
                  </a:cubicBezTo>
                  <a:cubicBezTo>
                    <a:pt x="-2592" y="976532"/>
                    <a:pt x="48823" y="687568"/>
                    <a:pt x="0" y="558435"/>
                  </a:cubicBezTo>
                  <a:cubicBezTo>
                    <a:pt x="-48823" y="429302"/>
                    <a:pt x="55542" y="270273"/>
                    <a:pt x="0" y="0"/>
                  </a:cubicBezTo>
                  <a:close/>
                </a:path>
                <a:path w="4426343" h="2147826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6346" y="226950"/>
                    <a:pt x="4425891" y="320495"/>
                    <a:pt x="4426343" y="472522"/>
                  </a:cubicBezTo>
                  <a:cubicBezTo>
                    <a:pt x="4426795" y="624549"/>
                    <a:pt x="4369647" y="765858"/>
                    <a:pt x="4426343" y="966522"/>
                  </a:cubicBezTo>
                  <a:cubicBezTo>
                    <a:pt x="4483039" y="1167186"/>
                    <a:pt x="4405471" y="1321767"/>
                    <a:pt x="4426343" y="1460522"/>
                  </a:cubicBezTo>
                  <a:cubicBezTo>
                    <a:pt x="4447215" y="1599277"/>
                    <a:pt x="4425915" y="1953577"/>
                    <a:pt x="4426343" y="2147826"/>
                  </a:cubicBezTo>
                  <a:cubicBezTo>
                    <a:pt x="4249514" y="2149569"/>
                    <a:pt x="4071497" y="2137457"/>
                    <a:pt x="3961577" y="2147826"/>
                  </a:cubicBezTo>
                  <a:cubicBezTo>
                    <a:pt x="3851657" y="2158195"/>
                    <a:pt x="3691584" y="2123164"/>
                    <a:pt x="3496811" y="2147826"/>
                  </a:cubicBezTo>
                  <a:cubicBezTo>
                    <a:pt x="3302038" y="2172488"/>
                    <a:pt x="3210020" y="2137786"/>
                    <a:pt x="3032045" y="2147826"/>
                  </a:cubicBezTo>
                  <a:cubicBezTo>
                    <a:pt x="2854070" y="2157866"/>
                    <a:pt x="2643084" y="2092865"/>
                    <a:pt x="2523016" y="2147826"/>
                  </a:cubicBezTo>
                  <a:cubicBezTo>
                    <a:pt x="2402948" y="2202787"/>
                    <a:pt x="2194234" y="2126457"/>
                    <a:pt x="2058249" y="2147826"/>
                  </a:cubicBezTo>
                  <a:cubicBezTo>
                    <a:pt x="1922264" y="2169195"/>
                    <a:pt x="1792047" y="2121161"/>
                    <a:pt x="1593483" y="2147826"/>
                  </a:cubicBezTo>
                  <a:cubicBezTo>
                    <a:pt x="1394919" y="2174491"/>
                    <a:pt x="1259211" y="2104154"/>
                    <a:pt x="1172981" y="2147826"/>
                  </a:cubicBezTo>
                  <a:cubicBezTo>
                    <a:pt x="1086751" y="2191498"/>
                    <a:pt x="795692" y="2083840"/>
                    <a:pt x="575425" y="2147826"/>
                  </a:cubicBezTo>
                  <a:cubicBezTo>
                    <a:pt x="355158" y="2211812"/>
                    <a:pt x="198482" y="2136512"/>
                    <a:pt x="0" y="2147826"/>
                  </a:cubicBezTo>
                  <a:cubicBezTo>
                    <a:pt x="-35190" y="1906791"/>
                    <a:pt x="21157" y="1808050"/>
                    <a:pt x="0" y="1567913"/>
                  </a:cubicBezTo>
                  <a:cubicBezTo>
                    <a:pt x="-21157" y="1327776"/>
                    <a:pt x="20433" y="1229605"/>
                    <a:pt x="0" y="988000"/>
                  </a:cubicBezTo>
                  <a:cubicBezTo>
                    <a:pt x="-20433" y="746395"/>
                    <a:pt x="28285" y="659003"/>
                    <a:pt x="0" y="472522"/>
                  </a:cubicBezTo>
                  <a:cubicBezTo>
                    <a:pt x="-28285" y="286041"/>
                    <a:pt x="6033" y="196114"/>
                    <a:pt x="0" y="0"/>
                  </a:cubicBezTo>
                  <a:close/>
                </a:path>
              </a:pathLst>
            </a:custGeom>
            <a:pattFill prst="dashVert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396234-8F28-E21F-4007-76593853EAA6}"/>
                </a:ext>
              </a:extLst>
            </p:cNvPr>
            <p:cNvSpPr txBox="1"/>
            <p:nvPr/>
          </p:nvSpPr>
          <p:spPr>
            <a:xfrm>
              <a:off x="10360274" y="519554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STACK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10CDD-CDF2-050E-8523-92D4FCD6D983}"/>
                </a:ext>
              </a:extLst>
            </p:cNvPr>
            <p:cNvSpPr txBox="1"/>
            <p:nvPr/>
          </p:nvSpPr>
          <p:spPr>
            <a:xfrm>
              <a:off x="10505347" y="2615502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HEAP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E008CB-7F5E-292B-D869-B398243DBEE4}"/>
                </a:ext>
              </a:extLst>
            </p:cNvPr>
            <p:cNvSpPr txBox="1"/>
            <p:nvPr/>
          </p:nvSpPr>
          <p:spPr>
            <a:xfrm>
              <a:off x="10102193" y="3409767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GLOBALS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714EB7-C501-93F8-4921-38F4FF64860F}"/>
                </a:ext>
              </a:extLst>
            </p:cNvPr>
            <p:cNvSpPr txBox="1"/>
            <p:nvPr/>
          </p:nvSpPr>
          <p:spPr>
            <a:xfrm>
              <a:off x="9856933" y="4117327"/>
              <a:ext cx="143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CONSTANTS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160085-3F4E-4874-7C3D-DD3D1121379A}"/>
                </a:ext>
              </a:extLst>
            </p:cNvPr>
            <p:cNvSpPr txBox="1"/>
            <p:nvPr/>
          </p:nvSpPr>
          <p:spPr>
            <a:xfrm>
              <a:off x="10505347" y="474936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CODE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BFABAF-5F16-A3AB-FE88-AE1EC5CA9C1A}"/>
                </a:ext>
              </a:extLst>
            </p:cNvPr>
            <p:cNvSpPr txBox="1"/>
            <p:nvPr/>
          </p:nvSpPr>
          <p:spPr>
            <a:xfrm>
              <a:off x="4695453" y="6265031"/>
              <a:ext cx="2101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6"/>
                  </a:solidFill>
                  <a:latin typeface="Algerian" panose="04020705040A02060702" pitchFamily="82" charset="0"/>
                </a:rPr>
                <a:t>LOWEST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70FAFA-2AAD-3CBF-E6F5-8705FB508F4C}"/>
                </a:ext>
              </a:extLst>
            </p:cNvPr>
            <p:cNvSpPr txBox="1"/>
            <p:nvPr/>
          </p:nvSpPr>
          <p:spPr>
            <a:xfrm>
              <a:off x="4695453" y="396129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6"/>
                  </a:solidFill>
                  <a:latin typeface="Algerian" panose="04020705040A02060702" pitchFamily="82" charset="0"/>
                </a:rPr>
                <a:t>HIGHEST ADDRESS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4385A-B5DF-F2EF-C069-EDD9FDBFC3A3}"/>
              </a:ext>
            </a:extLst>
          </p:cNvPr>
          <p:cNvSpPr/>
          <p:nvPr/>
        </p:nvSpPr>
        <p:spPr>
          <a:xfrm>
            <a:off x="7669027" y="747398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main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FB408-337B-4069-6632-C2C2631ED45F}"/>
              </a:ext>
            </a:extLst>
          </p:cNvPr>
          <p:cNvSpPr txBox="1"/>
          <p:nvPr/>
        </p:nvSpPr>
        <p:spPr>
          <a:xfrm>
            <a:off x="7228522" y="1216231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304C33-D984-8E54-6752-26EEEF2C1670}"/>
              </a:ext>
            </a:extLst>
          </p:cNvPr>
          <p:cNvSpPr/>
          <p:nvPr/>
        </p:nvSpPr>
        <p:spPr>
          <a:xfrm>
            <a:off x="7669027" y="1018809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E3A5D5-E01C-E1B9-66F7-85F1C4F3AF7B}"/>
              </a:ext>
            </a:extLst>
          </p:cNvPr>
          <p:cNvSpPr/>
          <p:nvPr/>
        </p:nvSpPr>
        <p:spPr>
          <a:xfrm>
            <a:off x="7669027" y="1294994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printf</a:t>
            </a:r>
          </a:p>
        </p:txBody>
      </p:sp>
    </p:spTree>
    <p:extLst>
      <p:ext uri="{BB962C8B-B14F-4D97-AF65-F5344CB8AC3E}">
        <p14:creationId xmlns:p14="http://schemas.microsoft.com/office/powerpoint/2010/main" val="3234929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3C32-5D9D-681A-D33A-CF534A7A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814455" cy="1144588"/>
          </a:xfrm>
        </p:spPr>
        <p:txBody>
          <a:bodyPr>
            <a:normAutofit fontScale="90000"/>
          </a:bodyPr>
          <a:lstStyle/>
          <a:p>
            <a:r>
              <a:rPr lang="en-IN" dirty="0"/>
              <a:t>Application of Stack: </a:t>
            </a:r>
            <a:br>
              <a:rPr lang="en-IN" dirty="0"/>
            </a:br>
            <a:r>
              <a:rPr lang="en-IN" dirty="0"/>
              <a:t>Function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D849-30C4-6E8A-05A8-4869FE3B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7804" cy="4297918"/>
          </a:xfrm>
        </p:spPr>
        <p:txBody>
          <a:bodyPr/>
          <a:lstStyle/>
          <a:p>
            <a:r>
              <a:rPr lang="en-IN" dirty="0"/>
              <a:t>Each function gets put on to the stack </a:t>
            </a:r>
          </a:p>
          <a:p>
            <a:pPr marL="0" indent="0">
              <a:buNone/>
            </a:pPr>
            <a:r>
              <a:rPr lang="en-IN" dirty="0"/>
              <a:t>when called</a:t>
            </a:r>
          </a:p>
          <a:p>
            <a:r>
              <a:rPr lang="en-IN" dirty="0"/>
              <a:t>Each function gets its own stack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093FE-CD13-BB5A-72B6-EB916E7DDC1E}"/>
              </a:ext>
            </a:extLst>
          </p:cNvPr>
          <p:cNvSpPr txBox="1"/>
          <p:nvPr/>
        </p:nvSpPr>
        <p:spPr>
          <a:xfrm>
            <a:off x="833371" y="3703430"/>
            <a:ext cx="54323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int </a:t>
            </a:r>
            <a:r>
              <a:rPr lang="en-IN" b="1" dirty="0"/>
              <a:t>main</a:t>
            </a:r>
            <a:r>
              <a:rPr lang="en-IN" dirty="0"/>
              <a:t>( ){</a:t>
            </a:r>
          </a:p>
          <a:p>
            <a:r>
              <a:rPr lang="en-IN" dirty="0"/>
              <a:t>	sum(2,3);</a:t>
            </a:r>
          </a:p>
          <a:p>
            <a:r>
              <a:rPr lang="en-IN" dirty="0"/>
              <a:t>	printf(“calculated sum”);</a:t>
            </a:r>
          </a:p>
          <a:p>
            <a:r>
              <a:rPr lang="en-IN" dirty="0"/>
              <a:t>	multiply(2,3);</a:t>
            </a:r>
          </a:p>
          <a:p>
            <a:r>
              <a:rPr lang="en-IN" dirty="0"/>
              <a:t>	printf(“multiplied”);	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*Stack grows downwards, imagine an upside down stack</a:t>
            </a:r>
          </a:p>
          <a:p>
            <a:r>
              <a:rPr lang="en-IN" dirty="0">
                <a:solidFill>
                  <a:srgbClr val="0070C0"/>
                </a:solidFill>
              </a:rPr>
              <a:t>Top remains the same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36C920-EB9A-2CF7-488F-590B9B843DF3}"/>
              </a:ext>
            </a:extLst>
          </p:cNvPr>
          <p:cNvGrpSpPr/>
          <p:nvPr/>
        </p:nvGrpSpPr>
        <p:grpSpPr>
          <a:xfrm>
            <a:off x="5567170" y="254641"/>
            <a:ext cx="6598092" cy="6238234"/>
            <a:chOff x="4695453" y="396129"/>
            <a:chExt cx="6598092" cy="62382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C41A65-CD8C-D464-1741-54A193B09490}"/>
                </a:ext>
              </a:extLst>
            </p:cNvPr>
            <p:cNvSpPr/>
            <p:nvPr/>
          </p:nvSpPr>
          <p:spPr>
            <a:xfrm>
              <a:off x="6797310" y="4740165"/>
              <a:ext cx="4426343" cy="1752709"/>
            </a:xfrm>
            <a:custGeom>
              <a:avLst/>
              <a:gdLst>
                <a:gd name="connsiteX0" fmla="*/ 0 w 4426343"/>
                <a:gd name="connsiteY0" fmla="*/ 0 h 1752709"/>
                <a:gd name="connsiteX1" fmla="*/ 509029 w 4426343"/>
                <a:gd name="connsiteY1" fmla="*/ 0 h 1752709"/>
                <a:gd name="connsiteX2" fmla="*/ 929532 w 4426343"/>
                <a:gd name="connsiteY2" fmla="*/ 0 h 1752709"/>
                <a:gd name="connsiteX3" fmla="*/ 1350035 w 4426343"/>
                <a:gd name="connsiteY3" fmla="*/ 0 h 1752709"/>
                <a:gd name="connsiteX4" fmla="*/ 1814801 w 4426343"/>
                <a:gd name="connsiteY4" fmla="*/ 0 h 1752709"/>
                <a:gd name="connsiteX5" fmla="*/ 2279567 w 4426343"/>
                <a:gd name="connsiteY5" fmla="*/ 0 h 1752709"/>
                <a:gd name="connsiteX6" fmla="*/ 2877123 w 4426343"/>
                <a:gd name="connsiteY6" fmla="*/ 0 h 1752709"/>
                <a:gd name="connsiteX7" fmla="*/ 3297626 w 4426343"/>
                <a:gd name="connsiteY7" fmla="*/ 0 h 1752709"/>
                <a:gd name="connsiteX8" fmla="*/ 3850918 w 4426343"/>
                <a:gd name="connsiteY8" fmla="*/ 0 h 1752709"/>
                <a:gd name="connsiteX9" fmla="*/ 4426343 w 4426343"/>
                <a:gd name="connsiteY9" fmla="*/ 0 h 1752709"/>
                <a:gd name="connsiteX10" fmla="*/ 4426343 w 4426343"/>
                <a:gd name="connsiteY10" fmla="*/ 531655 h 1752709"/>
                <a:gd name="connsiteX11" fmla="*/ 4426343 w 4426343"/>
                <a:gd name="connsiteY11" fmla="*/ 1098364 h 1752709"/>
                <a:gd name="connsiteX12" fmla="*/ 4426343 w 4426343"/>
                <a:gd name="connsiteY12" fmla="*/ 1752709 h 1752709"/>
                <a:gd name="connsiteX13" fmla="*/ 3917314 w 4426343"/>
                <a:gd name="connsiteY13" fmla="*/ 1752709 h 1752709"/>
                <a:gd name="connsiteX14" fmla="*/ 3364021 w 4426343"/>
                <a:gd name="connsiteY14" fmla="*/ 1752709 h 1752709"/>
                <a:gd name="connsiteX15" fmla="*/ 2810728 w 4426343"/>
                <a:gd name="connsiteY15" fmla="*/ 1752709 h 1752709"/>
                <a:gd name="connsiteX16" fmla="*/ 2257435 w 4426343"/>
                <a:gd name="connsiteY16" fmla="*/ 1752709 h 1752709"/>
                <a:gd name="connsiteX17" fmla="*/ 1659879 w 4426343"/>
                <a:gd name="connsiteY17" fmla="*/ 1752709 h 1752709"/>
                <a:gd name="connsiteX18" fmla="*/ 1150849 w 4426343"/>
                <a:gd name="connsiteY18" fmla="*/ 1752709 h 1752709"/>
                <a:gd name="connsiteX19" fmla="*/ 686083 w 4426343"/>
                <a:gd name="connsiteY19" fmla="*/ 1752709 h 1752709"/>
                <a:gd name="connsiteX20" fmla="*/ 0 w 4426343"/>
                <a:gd name="connsiteY20" fmla="*/ 1752709 h 1752709"/>
                <a:gd name="connsiteX21" fmla="*/ 0 w 4426343"/>
                <a:gd name="connsiteY21" fmla="*/ 1203527 h 1752709"/>
                <a:gd name="connsiteX22" fmla="*/ 0 w 4426343"/>
                <a:gd name="connsiteY22" fmla="*/ 654345 h 1752709"/>
                <a:gd name="connsiteX23" fmla="*/ 0 w 4426343"/>
                <a:gd name="connsiteY23" fmla="*/ 0 h 175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26343" h="1752709" fill="none" extrusionOk="0">
                  <a:moveTo>
                    <a:pt x="0" y="0"/>
                  </a:moveTo>
                  <a:cubicBezTo>
                    <a:pt x="111664" y="-36484"/>
                    <a:pt x="286136" y="47068"/>
                    <a:pt x="509029" y="0"/>
                  </a:cubicBezTo>
                  <a:cubicBezTo>
                    <a:pt x="731922" y="-47068"/>
                    <a:pt x="826313" y="44584"/>
                    <a:pt x="929532" y="0"/>
                  </a:cubicBezTo>
                  <a:cubicBezTo>
                    <a:pt x="1032751" y="-44584"/>
                    <a:pt x="1149639" y="37556"/>
                    <a:pt x="1350035" y="0"/>
                  </a:cubicBezTo>
                  <a:cubicBezTo>
                    <a:pt x="1550431" y="-37556"/>
                    <a:pt x="1642666" y="31450"/>
                    <a:pt x="1814801" y="0"/>
                  </a:cubicBezTo>
                  <a:cubicBezTo>
                    <a:pt x="1986936" y="-31450"/>
                    <a:pt x="2166520" y="21113"/>
                    <a:pt x="2279567" y="0"/>
                  </a:cubicBezTo>
                  <a:cubicBezTo>
                    <a:pt x="2392614" y="-21113"/>
                    <a:pt x="2728584" y="25656"/>
                    <a:pt x="2877123" y="0"/>
                  </a:cubicBezTo>
                  <a:cubicBezTo>
                    <a:pt x="3025662" y="-25656"/>
                    <a:pt x="3155345" y="49986"/>
                    <a:pt x="3297626" y="0"/>
                  </a:cubicBezTo>
                  <a:cubicBezTo>
                    <a:pt x="3439907" y="-49986"/>
                    <a:pt x="3638664" y="26239"/>
                    <a:pt x="3850918" y="0"/>
                  </a:cubicBezTo>
                  <a:cubicBezTo>
                    <a:pt x="4063172" y="-26239"/>
                    <a:pt x="4305913" y="60107"/>
                    <a:pt x="4426343" y="0"/>
                  </a:cubicBezTo>
                  <a:cubicBezTo>
                    <a:pt x="4441596" y="237901"/>
                    <a:pt x="4415378" y="384420"/>
                    <a:pt x="4426343" y="531655"/>
                  </a:cubicBezTo>
                  <a:cubicBezTo>
                    <a:pt x="4437308" y="678890"/>
                    <a:pt x="4406941" y="895417"/>
                    <a:pt x="4426343" y="1098364"/>
                  </a:cubicBezTo>
                  <a:cubicBezTo>
                    <a:pt x="4445745" y="1301311"/>
                    <a:pt x="4365608" y="1592048"/>
                    <a:pt x="4426343" y="1752709"/>
                  </a:cubicBezTo>
                  <a:cubicBezTo>
                    <a:pt x="4269741" y="1769549"/>
                    <a:pt x="4152690" y="1741649"/>
                    <a:pt x="3917314" y="1752709"/>
                  </a:cubicBezTo>
                  <a:cubicBezTo>
                    <a:pt x="3681938" y="1763769"/>
                    <a:pt x="3504930" y="1741521"/>
                    <a:pt x="3364021" y="1752709"/>
                  </a:cubicBezTo>
                  <a:cubicBezTo>
                    <a:pt x="3223112" y="1763897"/>
                    <a:pt x="3015171" y="1704222"/>
                    <a:pt x="2810728" y="1752709"/>
                  </a:cubicBezTo>
                  <a:cubicBezTo>
                    <a:pt x="2606285" y="1801196"/>
                    <a:pt x="2533599" y="1703536"/>
                    <a:pt x="2257435" y="1752709"/>
                  </a:cubicBezTo>
                  <a:cubicBezTo>
                    <a:pt x="1981271" y="1801882"/>
                    <a:pt x="1904981" y="1708665"/>
                    <a:pt x="1659879" y="1752709"/>
                  </a:cubicBezTo>
                  <a:cubicBezTo>
                    <a:pt x="1414777" y="1796753"/>
                    <a:pt x="1380999" y="1739938"/>
                    <a:pt x="1150849" y="1752709"/>
                  </a:cubicBezTo>
                  <a:cubicBezTo>
                    <a:pt x="920699" y="1765480"/>
                    <a:pt x="885373" y="1744728"/>
                    <a:pt x="686083" y="1752709"/>
                  </a:cubicBezTo>
                  <a:cubicBezTo>
                    <a:pt x="486793" y="1760690"/>
                    <a:pt x="217380" y="1739616"/>
                    <a:pt x="0" y="1752709"/>
                  </a:cubicBezTo>
                  <a:cubicBezTo>
                    <a:pt x="-17119" y="1637581"/>
                    <a:pt x="38072" y="1373673"/>
                    <a:pt x="0" y="1203527"/>
                  </a:cubicBezTo>
                  <a:cubicBezTo>
                    <a:pt x="-38072" y="1033381"/>
                    <a:pt x="63551" y="904046"/>
                    <a:pt x="0" y="654345"/>
                  </a:cubicBezTo>
                  <a:cubicBezTo>
                    <a:pt x="-63551" y="404644"/>
                    <a:pt x="60361" y="249832"/>
                    <a:pt x="0" y="0"/>
                  </a:cubicBezTo>
                  <a:close/>
                </a:path>
                <a:path w="4426343" h="175270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9512" y="178750"/>
                    <a:pt x="4402086" y="295620"/>
                    <a:pt x="4426343" y="531655"/>
                  </a:cubicBezTo>
                  <a:cubicBezTo>
                    <a:pt x="4450600" y="767691"/>
                    <a:pt x="4413807" y="935972"/>
                    <a:pt x="4426343" y="1080837"/>
                  </a:cubicBezTo>
                  <a:cubicBezTo>
                    <a:pt x="4438879" y="1225702"/>
                    <a:pt x="4406270" y="1507899"/>
                    <a:pt x="4426343" y="1752709"/>
                  </a:cubicBezTo>
                  <a:cubicBezTo>
                    <a:pt x="4274221" y="1796863"/>
                    <a:pt x="4102799" y="1709090"/>
                    <a:pt x="4005840" y="1752709"/>
                  </a:cubicBezTo>
                  <a:cubicBezTo>
                    <a:pt x="3908881" y="1796328"/>
                    <a:pt x="3633643" y="1717966"/>
                    <a:pt x="3496811" y="1752709"/>
                  </a:cubicBezTo>
                  <a:cubicBezTo>
                    <a:pt x="3359979" y="1787452"/>
                    <a:pt x="3226818" y="1728047"/>
                    <a:pt x="3032045" y="1752709"/>
                  </a:cubicBezTo>
                  <a:cubicBezTo>
                    <a:pt x="2837272" y="1777371"/>
                    <a:pt x="2745254" y="1742669"/>
                    <a:pt x="2567279" y="1752709"/>
                  </a:cubicBezTo>
                  <a:cubicBezTo>
                    <a:pt x="2389304" y="1762749"/>
                    <a:pt x="2184673" y="1701194"/>
                    <a:pt x="2058249" y="1752709"/>
                  </a:cubicBezTo>
                  <a:cubicBezTo>
                    <a:pt x="1931825" y="1804224"/>
                    <a:pt x="1720616" y="1728382"/>
                    <a:pt x="1593483" y="1752709"/>
                  </a:cubicBezTo>
                  <a:cubicBezTo>
                    <a:pt x="1466350" y="1777036"/>
                    <a:pt x="1327281" y="1726044"/>
                    <a:pt x="1128717" y="1752709"/>
                  </a:cubicBezTo>
                  <a:cubicBezTo>
                    <a:pt x="930153" y="1779374"/>
                    <a:pt x="794445" y="1709037"/>
                    <a:pt x="708215" y="1752709"/>
                  </a:cubicBezTo>
                  <a:cubicBezTo>
                    <a:pt x="621985" y="1796381"/>
                    <a:pt x="208405" y="1701103"/>
                    <a:pt x="0" y="1752709"/>
                  </a:cubicBezTo>
                  <a:cubicBezTo>
                    <a:pt x="-11615" y="1563556"/>
                    <a:pt x="61856" y="1413160"/>
                    <a:pt x="0" y="1186000"/>
                  </a:cubicBezTo>
                  <a:cubicBezTo>
                    <a:pt x="-61856" y="958840"/>
                    <a:pt x="18335" y="840351"/>
                    <a:pt x="0" y="601763"/>
                  </a:cubicBezTo>
                  <a:cubicBezTo>
                    <a:pt x="-18335" y="363175"/>
                    <a:pt x="52635" y="139518"/>
                    <a:pt x="0" y="0"/>
                  </a:cubicBezTo>
                  <a:close/>
                </a:path>
              </a:pathLst>
            </a:custGeom>
            <a:pattFill prst="dotGrid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B091AA-5764-C9AA-127A-7121A89B06C0}"/>
                </a:ext>
              </a:extLst>
            </p:cNvPr>
            <p:cNvSpPr/>
            <p:nvPr/>
          </p:nvSpPr>
          <p:spPr>
            <a:xfrm>
              <a:off x="6797310" y="4130566"/>
              <a:ext cx="4426343" cy="609599"/>
            </a:xfrm>
            <a:custGeom>
              <a:avLst/>
              <a:gdLst>
                <a:gd name="connsiteX0" fmla="*/ 0 w 4426343"/>
                <a:gd name="connsiteY0" fmla="*/ 0 h 609599"/>
                <a:gd name="connsiteX1" fmla="*/ 597556 w 4426343"/>
                <a:gd name="connsiteY1" fmla="*/ 0 h 609599"/>
                <a:gd name="connsiteX2" fmla="*/ 1062322 w 4426343"/>
                <a:gd name="connsiteY2" fmla="*/ 0 h 609599"/>
                <a:gd name="connsiteX3" fmla="*/ 1615615 w 4426343"/>
                <a:gd name="connsiteY3" fmla="*/ 0 h 609599"/>
                <a:gd name="connsiteX4" fmla="*/ 2168908 w 4426343"/>
                <a:gd name="connsiteY4" fmla="*/ 0 h 609599"/>
                <a:gd name="connsiteX5" fmla="*/ 2589411 w 4426343"/>
                <a:gd name="connsiteY5" fmla="*/ 0 h 609599"/>
                <a:gd name="connsiteX6" fmla="*/ 3009913 w 4426343"/>
                <a:gd name="connsiteY6" fmla="*/ 0 h 609599"/>
                <a:gd name="connsiteX7" fmla="*/ 3474679 w 4426343"/>
                <a:gd name="connsiteY7" fmla="*/ 0 h 609599"/>
                <a:gd name="connsiteX8" fmla="*/ 3939445 w 4426343"/>
                <a:gd name="connsiteY8" fmla="*/ 0 h 609599"/>
                <a:gd name="connsiteX9" fmla="*/ 4426343 w 4426343"/>
                <a:gd name="connsiteY9" fmla="*/ 0 h 609599"/>
                <a:gd name="connsiteX10" fmla="*/ 4426343 w 4426343"/>
                <a:gd name="connsiteY10" fmla="*/ 286512 h 609599"/>
                <a:gd name="connsiteX11" fmla="*/ 4426343 w 4426343"/>
                <a:gd name="connsiteY11" fmla="*/ 609599 h 609599"/>
                <a:gd name="connsiteX12" fmla="*/ 3784523 w 4426343"/>
                <a:gd name="connsiteY12" fmla="*/ 609599 h 609599"/>
                <a:gd name="connsiteX13" fmla="*/ 3186967 w 4426343"/>
                <a:gd name="connsiteY13" fmla="*/ 609599 h 609599"/>
                <a:gd name="connsiteX14" fmla="*/ 2545147 w 4426343"/>
                <a:gd name="connsiteY14" fmla="*/ 609599 h 609599"/>
                <a:gd name="connsiteX15" fmla="*/ 2080381 w 4426343"/>
                <a:gd name="connsiteY15" fmla="*/ 609599 h 609599"/>
                <a:gd name="connsiteX16" fmla="*/ 1659879 w 4426343"/>
                <a:gd name="connsiteY16" fmla="*/ 609599 h 609599"/>
                <a:gd name="connsiteX17" fmla="*/ 1106586 w 4426343"/>
                <a:gd name="connsiteY17" fmla="*/ 609599 h 609599"/>
                <a:gd name="connsiteX18" fmla="*/ 553293 w 4426343"/>
                <a:gd name="connsiteY18" fmla="*/ 609599 h 609599"/>
                <a:gd name="connsiteX19" fmla="*/ 0 w 4426343"/>
                <a:gd name="connsiteY19" fmla="*/ 609599 h 609599"/>
                <a:gd name="connsiteX20" fmla="*/ 0 w 4426343"/>
                <a:gd name="connsiteY20" fmla="*/ 298704 h 609599"/>
                <a:gd name="connsiteX21" fmla="*/ 0 w 4426343"/>
                <a:gd name="connsiteY21" fmla="*/ 0 h 60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609599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50212" y="57579"/>
                    <a:pt x="4424555" y="226104"/>
                    <a:pt x="4426343" y="286512"/>
                  </a:cubicBezTo>
                  <a:cubicBezTo>
                    <a:pt x="4428131" y="346920"/>
                    <a:pt x="4407464" y="461130"/>
                    <a:pt x="4426343" y="609599"/>
                  </a:cubicBezTo>
                  <a:cubicBezTo>
                    <a:pt x="4204313" y="637838"/>
                    <a:pt x="4034074" y="537235"/>
                    <a:pt x="3784523" y="609599"/>
                  </a:cubicBezTo>
                  <a:cubicBezTo>
                    <a:pt x="3534972" y="681963"/>
                    <a:pt x="3447586" y="539534"/>
                    <a:pt x="3186967" y="609599"/>
                  </a:cubicBezTo>
                  <a:cubicBezTo>
                    <a:pt x="2926348" y="679664"/>
                    <a:pt x="2831450" y="600421"/>
                    <a:pt x="2545147" y="609599"/>
                  </a:cubicBezTo>
                  <a:cubicBezTo>
                    <a:pt x="2258844" y="618777"/>
                    <a:pt x="2283382" y="555681"/>
                    <a:pt x="2080381" y="609599"/>
                  </a:cubicBezTo>
                  <a:cubicBezTo>
                    <a:pt x="1877380" y="663517"/>
                    <a:pt x="1851282" y="604811"/>
                    <a:pt x="1659879" y="609599"/>
                  </a:cubicBezTo>
                  <a:cubicBezTo>
                    <a:pt x="1468476" y="614387"/>
                    <a:pt x="1247495" y="598411"/>
                    <a:pt x="1106586" y="609599"/>
                  </a:cubicBezTo>
                  <a:cubicBezTo>
                    <a:pt x="965677" y="620787"/>
                    <a:pt x="757736" y="561112"/>
                    <a:pt x="553293" y="609599"/>
                  </a:cubicBezTo>
                  <a:cubicBezTo>
                    <a:pt x="348850" y="658086"/>
                    <a:pt x="276164" y="560426"/>
                    <a:pt x="0" y="609599"/>
                  </a:cubicBezTo>
                  <a:cubicBezTo>
                    <a:pt x="-19251" y="465581"/>
                    <a:pt x="6901" y="398128"/>
                    <a:pt x="0" y="298704"/>
                  </a:cubicBezTo>
                  <a:cubicBezTo>
                    <a:pt x="-6901" y="199280"/>
                    <a:pt x="30944" y="80446"/>
                    <a:pt x="0" y="0"/>
                  </a:cubicBezTo>
                  <a:close/>
                </a:path>
                <a:path w="4426343" h="60959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54730" y="90936"/>
                    <a:pt x="4399099" y="186183"/>
                    <a:pt x="4426343" y="286512"/>
                  </a:cubicBezTo>
                  <a:cubicBezTo>
                    <a:pt x="4453587" y="386841"/>
                    <a:pt x="4417173" y="503281"/>
                    <a:pt x="4426343" y="609599"/>
                  </a:cubicBezTo>
                  <a:cubicBezTo>
                    <a:pt x="4227520" y="663057"/>
                    <a:pt x="4073926" y="581758"/>
                    <a:pt x="3961577" y="609599"/>
                  </a:cubicBezTo>
                  <a:cubicBezTo>
                    <a:pt x="3849228" y="637440"/>
                    <a:pt x="3565268" y="572995"/>
                    <a:pt x="3319757" y="609599"/>
                  </a:cubicBezTo>
                  <a:cubicBezTo>
                    <a:pt x="3074246" y="646203"/>
                    <a:pt x="2947560" y="574856"/>
                    <a:pt x="2810728" y="609599"/>
                  </a:cubicBezTo>
                  <a:cubicBezTo>
                    <a:pt x="2673896" y="644342"/>
                    <a:pt x="2540735" y="584937"/>
                    <a:pt x="2345962" y="609599"/>
                  </a:cubicBezTo>
                  <a:cubicBezTo>
                    <a:pt x="2151189" y="634261"/>
                    <a:pt x="2059171" y="599559"/>
                    <a:pt x="1881196" y="609599"/>
                  </a:cubicBezTo>
                  <a:cubicBezTo>
                    <a:pt x="1703221" y="619639"/>
                    <a:pt x="1498590" y="558084"/>
                    <a:pt x="1372166" y="609599"/>
                  </a:cubicBezTo>
                  <a:cubicBezTo>
                    <a:pt x="1245742" y="661114"/>
                    <a:pt x="1034533" y="585272"/>
                    <a:pt x="907400" y="609599"/>
                  </a:cubicBezTo>
                  <a:cubicBezTo>
                    <a:pt x="780267" y="633926"/>
                    <a:pt x="323438" y="558262"/>
                    <a:pt x="0" y="609599"/>
                  </a:cubicBezTo>
                  <a:cubicBezTo>
                    <a:pt x="-24515" y="479910"/>
                    <a:pt x="27847" y="393229"/>
                    <a:pt x="0" y="323087"/>
                  </a:cubicBezTo>
                  <a:cubicBezTo>
                    <a:pt x="-27847" y="252945"/>
                    <a:pt x="5941" y="79039"/>
                    <a:pt x="0" y="0"/>
                  </a:cubicBezTo>
                  <a:close/>
                </a:path>
              </a:pathLst>
            </a:custGeom>
            <a:pattFill prst="pct10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1A4498-E481-415A-EA19-5C13F10DD983}"/>
                </a:ext>
              </a:extLst>
            </p:cNvPr>
            <p:cNvSpPr/>
            <p:nvPr/>
          </p:nvSpPr>
          <p:spPr>
            <a:xfrm>
              <a:off x="6797310" y="3427632"/>
              <a:ext cx="4426343" cy="702934"/>
            </a:xfrm>
            <a:custGeom>
              <a:avLst/>
              <a:gdLst>
                <a:gd name="connsiteX0" fmla="*/ 0 w 4426343"/>
                <a:gd name="connsiteY0" fmla="*/ 0 h 702934"/>
                <a:gd name="connsiteX1" fmla="*/ 597556 w 4426343"/>
                <a:gd name="connsiteY1" fmla="*/ 0 h 702934"/>
                <a:gd name="connsiteX2" fmla="*/ 1062322 w 4426343"/>
                <a:gd name="connsiteY2" fmla="*/ 0 h 702934"/>
                <a:gd name="connsiteX3" fmla="*/ 1615615 w 4426343"/>
                <a:gd name="connsiteY3" fmla="*/ 0 h 702934"/>
                <a:gd name="connsiteX4" fmla="*/ 2168908 w 4426343"/>
                <a:gd name="connsiteY4" fmla="*/ 0 h 702934"/>
                <a:gd name="connsiteX5" fmla="*/ 2589411 w 4426343"/>
                <a:gd name="connsiteY5" fmla="*/ 0 h 702934"/>
                <a:gd name="connsiteX6" fmla="*/ 3009913 w 4426343"/>
                <a:gd name="connsiteY6" fmla="*/ 0 h 702934"/>
                <a:gd name="connsiteX7" fmla="*/ 3474679 w 4426343"/>
                <a:gd name="connsiteY7" fmla="*/ 0 h 702934"/>
                <a:gd name="connsiteX8" fmla="*/ 3939445 w 4426343"/>
                <a:gd name="connsiteY8" fmla="*/ 0 h 702934"/>
                <a:gd name="connsiteX9" fmla="*/ 4426343 w 4426343"/>
                <a:gd name="connsiteY9" fmla="*/ 0 h 702934"/>
                <a:gd name="connsiteX10" fmla="*/ 4426343 w 4426343"/>
                <a:gd name="connsiteY10" fmla="*/ 330379 h 702934"/>
                <a:gd name="connsiteX11" fmla="*/ 4426343 w 4426343"/>
                <a:gd name="connsiteY11" fmla="*/ 702934 h 702934"/>
                <a:gd name="connsiteX12" fmla="*/ 3784523 w 4426343"/>
                <a:gd name="connsiteY12" fmla="*/ 702934 h 702934"/>
                <a:gd name="connsiteX13" fmla="*/ 3186967 w 4426343"/>
                <a:gd name="connsiteY13" fmla="*/ 702934 h 702934"/>
                <a:gd name="connsiteX14" fmla="*/ 2545147 w 4426343"/>
                <a:gd name="connsiteY14" fmla="*/ 702934 h 702934"/>
                <a:gd name="connsiteX15" fmla="*/ 2080381 w 4426343"/>
                <a:gd name="connsiteY15" fmla="*/ 702934 h 702934"/>
                <a:gd name="connsiteX16" fmla="*/ 1659879 w 4426343"/>
                <a:gd name="connsiteY16" fmla="*/ 702934 h 702934"/>
                <a:gd name="connsiteX17" fmla="*/ 1106586 w 4426343"/>
                <a:gd name="connsiteY17" fmla="*/ 702934 h 702934"/>
                <a:gd name="connsiteX18" fmla="*/ 553293 w 4426343"/>
                <a:gd name="connsiteY18" fmla="*/ 702934 h 702934"/>
                <a:gd name="connsiteX19" fmla="*/ 0 w 4426343"/>
                <a:gd name="connsiteY19" fmla="*/ 702934 h 702934"/>
                <a:gd name="connsiteX20" fmla="*/ 0 w 4426343"/>
                <a:gd name="connsiteY20" fmla="*/ 344438 h 702934"/>
                <a:gd name="connsiteX21" fmla="*/ 0 w 4426343"/>
                <a:gd name="connsiteY21" fmla="*/ 0 h 70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702934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53033" y="77770"/>
                    <a:pt x="4417026" y="200524"/>
                    <a:pt x="4426343" y="330379"/>
                  </a:cubicBezTo>
                  <a:cubicBezTo>
                    <a:pt x="4435660" y="460234"/>
                    <a:pt x="4413720" y="523407"/>
                    <a:pt x="4426343" y="702934"/>
                  </a:cubicBezTo>
                  <a:cubicBezTo>
                    <a:pt x="4204313" y="731173"/>
                    <a:pt x="4034074" y="630570"/>
                    <a:pt x="3784523" y="702934"/>
                  </a:cubicBezTo>
                  <a:cubicBezTo>
                    <a:pt x="3534972" y="775298"/>
                    <a:pt x="3447586" y="632869"/>
                    <a:pt x="3186967" y="702934"/>
                  </a:cubicBezTo>
                  <a:cubicBezTo>
                    <a:pt x="2926348" y="772999"/>
                    <a:pt x="2831450" y="693756"/>
                    <a:pt x="2545147" y="702934"/>
                  </a:cubicBezTo>
                  <a:cubicBezTo>
                    <a:pt x="2258844" y="712112"/>
                    <a:pt x="2283382" y="649016"/>
                    <a:pt x="2080381" y="702934"/>
                  </a:cubicBezTo>
                  <a:cubicBezTo>
                    <a:pt x="1877380" y="756852"/>
                    <a:pt x="1851282" y="698146"/>
                    <a:pt x="1659879" y="702934"/>
                  </a:cubicBezTo>
                  <a:cubicBezTo>
                    <a:pt x="1468476" y="707722"/>
                    <a:pt x="1247495" y="691746"/>
                    <a:pt x="1106586" y="702934"/>
                  </a:cubicBezTo>
                  <a:cubicBezTo>
                    <a:pt x="965677" y="714122"/>
                    <a:pt x="757736" y="654447"/>
                    <a:pt x="553293" y="702934"/>
                  </a:cubicBezTo>
                  <a:cubicBezTo>
                    <a:pt x="348850" y="751421"/>
                    <a:pt x="276164" y="653761"/>
                    <a:pt x="0" y="702934"/>
                  </a:cubicBezTo>
                  <a:cubicBezTo>
                    <a:pt x="-41559" y="561638"/>
                    <a:pt x="7079" y="501774"/>
                    <a:pt x="0" y="344438"/>
                  </a:cubicBezTo>
                  <a:cubicBezTo>
                    <a:pt x="-7079" y="187102"/>
                    <a:pt x="17137" y="101583"/>
                    <a:pt x="0" y="0"/>
                  </a:cubicBezTo>
                  <a:close/>
                </a:path>
                <a:path w="4426343" h="702934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0748" y="136885"/>
                    <a:pt x="4391503" y="255421"/>
                    <a:pt x="4426343" y="330379"/>
                  </a:cubicBezTo>
                  <a:cubicBezTo>
                    <a:pt x="4461183" y="405337"/>
                    <a:pt x="4423282" y="528046"/>
                    <a:pt x="4426343" y="702934"/>
                  </a:cubicBezTo>
                  <a:cubicBezTo>
                    <a:pt x="4227520" y="756392"/>
                    <a:pt x="4073926" y="675093"/>
                    <a:pt x="3961577" y="702934"/>
                  </a:cubicBezTo>
                  <a:cubicBezTo>
                    <a:pt x="3849228" y="730775"/>
                    <a:pt x="3565268" y="666330"/>
                    <a:pt x="3319757" y="702934"/>
                  </a:cubicBezTo>
                  <a:cubicBezTo>
                    <a:pt x="3074246" y="739538"/>
                    <a:pt x="2947560" y="668191"/>
                    <a:pt x="2810728" y="702934"/>
                  </a:cubicBezTo>
                  <a:cubicBezTo>
                    <a:pt x="2673896" y="737677"/>
                    <a:pt x="2540735" y="678272"/>
                    <a:pt x="2345962" y="702934"/>
                  </a:cubicBezTo>
                  <a:cubicBezTo>
                    <a:pt x="2151189" y="727596"/>
                    <a:pt x="2059171" y="692894"/>
                    <a:pt x="1881196" y="702934"/>
                  </a:cubicBezTo>
                  <a:cubicBezTo>
                    <a:pt x="1703221" y="712974"/>
                    <a:pt x="1498590" y="651419"/>
                    <a:pt x="1372166" y="702934"/>
                  </a:cubicBezTo>
                  <a:cubicBezTo>
                    <a:pt x="1245742" y="754449"/>
                    <a:pt x="1034533" y="678607"/>
                    <a:pt x="907400" y="702934"/>
                  </a:cubicBezTo>
                  <a:cubicBezTo>
                    <a:pt x="780267" y="727261"/>
                    <a:pt x="323438" y="651597"/>
                    <a:pt x="0" y="702934"/>
                  </a:cubicBezTo>
                  <a:cubicBezTo>
                    <a:pt x="-8806" y="573636"/>
                    <a:pt x="13400" y="531240"/>
                    <a:pt x="0" y="372555"/>
                  </a:cubicBezTo>
                  <a:cubicBezTo>
                    <a:pt x="-13400" y="213870"/>
                    <a:pt x="34779" y="148269"/>
                    <a:pt x="0" y="0"/>
                  </a:cubicBezTo>
                  <a:close/>
                </a:path>
              </a:pathLst>
            </a:custGeom>
            <a:pattFill prst="pct25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632CDC-92BB-4348-C320-90E05737C957}"/>
                </a:ext>
              </a:extLst>
            </p:cNvPr>
            <p:cNvSpPr/>
            <p:nvPr/>
          </p:nvSpPr>
          <p:spPr>
            <a:xfrm>
              <a:off x="6797310" y="2238703"/>
              <a:ext cx="4426343" cy="1188929"/>
            </a:xfrm>
            <a:custGeom>
              <a:avLst/>
              <a:gdLst>
                <a:gd name="connsiteX0" fmla="*/ 0 w 4426343"/>
                <a:gd name="connsiteY0" fmla="*/ 0 h 1188929"/>
                <a:gd name="connsiteX1" fmla="*/ 597556 w 4426343"/>
                <a:gd name="connsiteY1" fmla="*/ 0 h 1188929"/>
                <a:gd name="connsiteX2" fmla="*/ 1062322 w 4426343"/>
                <a:gd name="connsiteY2" fmla="*/ 0 h 1188929"/>
                <a:gd name="connsiteX3" fmla="*/ 1615615 w 4426343"/>
                <a:gd name="connsiteY3" fmla="*/ 0 h 1188929"/>
                <a:gd name="connsiteX4" fmla="*/ 2168908 w 4426343"/>
                <a:gd name="connsiteY4" fmla="*/ 0 h 1188929"/>
                <a:gd name="connsiteX5" fmla="*/ 2589411 w 4426343"/>
                <a:gd name="connsiteY5" fmla="*/ 0 h 1188929"/>
                <a:gd name="connsiteX6" fmla="*/ 3009913 w 4426343"/>
                <a:gd name="connsiteY6" fmla="*/ 0 h 1188929"/>
                <a:gd name="connsiteX7" fmla="*/ 3474679 w 4426343"/>
                <a:gd name="connsiteY7" fmla="*/ 0 h 1188929"/>
                <a:gd name="connsiteX8" fmla="*/ 3939445 w 4426343"/>
                <a:gd name="connsiteY8" fmla="*/ 0 h 1188929"/>
                <a:gd name="connsiteX9" fmla="*/ 4426343 w 4426343"/>
                <a:gd name="connsiteY9" fmla="*/ 0 h 1188929"/>
                <a:gd name="connsiteX10" fmla="*/ 4426343 w 4426343"/>
                <a:gd name="connsiteY10" fmla="*/ 558797 h 1188929"/>
                <a:gd name="connsiteX11" fmla="*/ 4426343 w 4426343"/>
                <a:gd name="connsiteY11" fmla="*/ 1188929 h 1188929"/>
                <a:gd name="connsiteX12" fmla="*/ 3784523 w 4426343"/>
                <a:gd name="connsiteY12" fmla="*/ 1188929 h 1188929"/>
                <a:gd name="connsiteX13" fmla="*/ 3186967 w 4426343"/>
                <a:gd name="connsiteY13" fmla="*/ 1188929 h 1188929"/>
                <a:gd name="connsiteX14" fmla="*/ 2545147 w 4426343"/>
                <a:gd name="connsiteY14" fmla="*/ 1188929 h 1188929"/>
                <a:gd name="connsiteX15" fmla="*/ 2080381 w 4426343"/>
                <a:gd name="connsiteY15" fmla="*/ 1188929 h 1188929"/>
                <a:gd name="connsiteX16" fmla="*/ 1659879 w 4426343"/>
                <a:gd name="connsiteY16" fmla="*/ 1188929 h 1188929"/>
                <a:gd name="connsiteX17" fmla="*/ 1106586 w 4426343"/>
                <a:gd name="connsiteY17" fmla="*/ 1188929 h 1188929"/>
                <a:gd name="connsiteX18" fmla="*/ 553293 w 4426343"/>
                <a:gd name="connsiteY18" fmla="*/ 1188929 h 1188929"/>
                <a:gd name="connsiteX19" fmla="*/ 0 w 4426343"/>
                <a:gd name="connsiteY19" fmla="*/ 1188929 h 1188929"/>
                <a:gd name="connsiteX20" fmla="*/ 0 w 4426343"/>
                <a:gd name="connsiteY20" fmla="*/ 582575 h 1188929"/>
                <a:gd name="connsiteX21" fmla="*/ 0 w 4426343"/>
                <a:gd name="connsiteY21" fmla="*/ 0 h 118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6343" h="1188929" fill="none" extrusionOk="0">
                  <a:moveTo>
                    <a:pt x="0" y="0"/>
                  </a:moveTo>
                  <a:cubicBezTo>
                    <a:pt x="227264" y="-28601"/>
                    <a:pt x="329847" y="4456"/>
                    <a:pt x="597556" y="0"/>
                  </a:cubicBezTo>
                  <a:cubicBezTo>
                    <a:pt x="865265" y="-4456"/>
                    <a:pt x="940059" y="42490"/>
                    <a:pt x="1062322" y="0"/>
                  </a:cubicBezTo>
                  <a:cubicBezTo>
                    <a:pt x="1184585" y="-42490"/>
                    <a:pt x="1501732" y="55998"/>
                    <a:pt x="1615615" y="0"/>
                  </a:cubicBezTo>
                  <a:cubicBezTo>
                    <a:pt x="1729498" y="-55998"/>
                    <a:pt x="2029672" y="59273"/>
                    <a:pt x="2168908" y="0"/>
                  </a:cubicBezTo>
                  <a:cubicBezTo>
                    <a:pt x="2308144" y="-59273"/>
                    <a:pt x="2486192" y="44584"/>
                    <a:pt x="2589411" y="0"/>
                  </a:cubicBezTo>
                  <a:cubicBezTo>
                    <a:pt x="2692630" y="-44584"/>
                    <a:pt x="2811064" y="46750"/>
                    <a:pt x="3009913" y="0"/>
                  </a:cubicBezTo>
                  <a:cubicBezTo>
                    <a:pt x="3208762" y="-46750"/>
                    <a:pt x="3302544" y="31450"/>
                    <a:pt x="3474679" y="0"/>
                  </a:cubicBezTo>
                  <a:cubicBezTo>
                    <a:pt x="3646814" y="-31450"/>
                    <a:pt x="3826398" y="21113"/>
                    <a:pt x="3939445" y="0"/>
                  </a:cubicBezTo>
                  <a:cubicBezTo>
                    <a:pt x="4052492" y="-21113"/>
                    <a:pt x="4222112" y="27944"/>
                    <a:pt x="4426343" y="0"/>
                  </a:cubicBezTo>
                  <a:cubicBezTo>
                    <a:pt x="4466506" y="253972"/>
                    <a:pt x="4423472" y="294497"/>
                    <a:pt x="4426343" y="558797"/>
                  </a:cubicBezTo>
                  <a:cubicBezTo>
                    <a:pt x="4429214" y="823097"/>
                    <a:pt x="4384911" y="919756"/>
                    <a:pt x="4426343" y="1188929"/>
                  </a:cubicBezTo>
                  <a:cubicBezTo>
                    <a:pt x="4204313" y="1217168"/>
                    <a:pt x="4034074" y="1116565"/>
                    <a:pt x="3784523" y="1188929"/>
                  </a:cubicBezTo>
                  <a:cubicBezTo>
                    <a:pt x="3534972" y="1261293"/>
                    <a:pt x="3447586" y="1118864"/>
                    <a:pt x="3186967" y="1188929"/>
                  </a:cubicBezTo>
                  <a:cubicBezTo>
                    <a:pt x="2926348" y="1258994"/>
                    <a:pt x="2831450" y="1179751"/>
                    <a:pt x="2545147" y="1188929"/>
                  </a:cubicBezTo>
                  <a:cubicBezTo>
                    <a:pt x="2258844" y="1198107"/>
                    <a:pt x="2283382" y="1135011"/>
                    <a:pt x="2080381" y="1188929"/>
                  </a:cubicBezTo>
                  <a:cubicBezTo>
                    <a:pt x="1877380" y="1242847"/>
                    <a:pt x="1851282" y="1184141"/>
                    <a:pt x="1659879" y="1188929"/>
                  </a:cubicBezTo>
                  <a:cubicBezTo>
                    <a:pt x="1468476" y="1193717"/>
                    <a:pt x="1247495" y="1177741"/>
                    <a:pt x="1106586" y="1188929"/>
                  </a:cubicBezTo>
                  <a:cubicBezTo>
                    <a:pt x="965677" y="1200117"/>
                    <a:pt x="757736" y="1140442"/>
                    <a:pt x="553293" y="1188929"/>
                  </a:cubicBezTo>
                  <a:cubicBezTo>
                    <a:pt x="348850" y="1237416"/>
                    <a:pt x="276164" y="1139756"/>
                    <a:pt x="0" y="1188929"/>
                  </a:cubicBezTo>
                  <a:cubicBezTo>
                    <a:pt x="-68129" y="1034059"/>
                    <a:pt x="67788" y="838672"/>
                    <a:pt x="0" y="582575"/>
                  </a:cubicBezTo>
                  <a:cubicBezTo>
                    <a:pt x="-67788" y="326478"/>
                    <a:pt x="4173" y="122825"/>
                    <a:pt x="0" y="0"/>
                  </a:cubicBezTo>
                  <a:close/>
                </a:path>
                <a:path w="4426343" h="1188929" stroke="0" extrusionOk="0">
                  <a:moveTo>
                    <a:pt x="0" y="0"/>
                  </a:moveTo>
                  <a:cubicBezTo>
                    <a:pt x="217866" y="-23114"/>
                    <a:pt x="265499" y="44366"/>
                    <a:pt x="509029" y="0"/>
                  </a:cubicBezTo>
                  <a:cubicBezTo>
                    <a:pt x="752559" y="-44366"/>
                    <a:pt x="844524" y="42475"/>
                    <a:pt x="1062322" y="0"/>
                  </a:cubicBezTo>
                  <a:cubicBezTo>
                    <a:pt x="1280120" y="-42475"/>
                    <a:pt x="1374230" y="1437"/>
                    <a:pt x="1482825" y="0"/>
                  </a:cubicBezTo>
                  <a:cubicBezTo>
                    <a:pt x="1591420" y="-1437"/>
                    <a:pt x="1712606" y="35919"/>
                    <a:pt x="1903327" y="0"/>
                  </a:cubicBezTo>
                  <a:cubicBezTo>
                    <a:pt x="2094048" y="-35919"/>
                    <a:pt x="2190311" y="20991"/>
                    <a:pt x="2456620" y="0"/>
                  </a:cubicBezTo>
                  <a:cubicBezTo>
                    <a:pt x="2722929" y="-20991"/>
                    <a:pt x="2890222" y="31133"/>
                    <a:pt x="3054177" y="0"/>
                  </a:cubicBezTo>
                  <a:cubicBezTo>
                    <a:pt x="3218132" y="-31133"/>
                    <a:pt x="3342107" y="50224"/>
                    <a:pt x="3607470" y="0"/>
                  </a:cubicBezTo>
                  <a:cubicBezTo>
                    <a:pt x="3872833" y="-50224"/>
                    <a:pt x="4150319" y="98001"/>
                    <a:pt x="4426343" y="0"/>
                  </a:cubicBezTo>
                  <a:cubicBezTo>
                    <a:pt x="4430416" y="179805"/>
                    <a:pt x="4378035" y="419810"/>
                    <a:pt x="4426343" y="558797"/>
                  </a:cubicBezTo>
                  <a:cubicBezTo>
                    <a:pt x="4474651" y="697784"/>
                    <a:pt x="4404139" y="932821"/>
                    <a:pt x="4426343" y="1188929"/>
                  </a:cubicBezTo>
                  <a:cubicBezTo>
                    <a:pt x="4227520" y="1242387"/>
                    <a:pt x="4073926" y="1161088"/>
                    <a:pt x="3961577" y="1188929"/>
                  </a:cubicBezTo>
                  <a:cubicBezTo>
                    <a:pt x="3849228" y="1216770"/>
                    <a:pt x="3565268" y="1152325"/>
                    <a:pt x="3319757" y="1188929"/>
                  </a:cubicBezTo>
                  <a:cubicBezTo>
                    <a:pt x="3074246" y="1225533"/>
                    <a:pt x="2947560" y="1154186"/>
                    <a:pt x="2810728" y="1188929"/>
                  </a:cubicBezTo>
                  <a:cubicBezTo>
                    <a:pt x="2673896" y="1223672"/>
                    <a:pt x="2540735" y="1164267"/>
                    <a:pt x="2345962" y="1188929"/>
                  </a:cubicBezTo>
                  <a:cubicBezTo>
                    <a:pt x="2151189" y="1213591"/>
                    <a:pt x="2059171" y="1178889"/>
                    <a:pt x="1881196" y="1188929"/>
                  </a:cubicBezTo>
                  <a:cubicBezTo>
                    <a:pt x="1703221" y="1198969"/>
                    <a:pt x="1498590" y="1137414"/>
                    <a:pt x="1372166" y="1188929"/>
                  </a:cubicBezTo>
                  <a:cubicBezTo>
                    <a:pt x="1245742" y="1240444"/>
                    <a:pt x="1034533" y="1164602"/>
                    <a:pt x="907400" y="1188929"/>
                  </a:cubicBezTo>
                  <a:cubicBezTo>
                    <a:pt x="780267" y="1213256"/>
                    <a:pt x="323438" y="1137592"/>
                    <a:pt x="0" y="1188929"/>
                  </a:cubicBezTo>
                  <a:cubicBezTo>
                    <a:pt x="-52773" y="928230"/>
                    <a:pt x="39414" y="787776"/>
                    <a:pt x="0" y="630132"/>
                  </a:cubicBezTo>
                  <a:cubicBezTo>
                    <a:pt x="-39414" y="472488"/>
                    <a:pt x="729" y="164598"/>
                    <a:pt x="0" y="0"/>
                  </a:cubicBezTo>
                  <a:close/>
                </a:path>
              </a:pathLst>
            </a:custGeom>
            <a:pattFill prst="dotDmnd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89266C-D448-92DD-F614-97F614DB72F1}"/>
                </a:ext>
              </a:extLst>
            </p:cNvPr>
            <p:cNvSpPr/>
            <p:nvPr/>
          </p:nvSpPr>
          <p:spPr>
            <a:xfrm>
              <a:off x="6797310" y="510358"/>
              <a:ext cx="4450067" cy="2209714"/>
            </a:xfrm>
            <a:custGeom>
              <a:avLst/>
              <a:gdLst>
                <a:gd name="connsiteX0" fmla="*/ 0 w 4450067"/>
                <a:gd name="connsiteY0" fmla="*/ 0 h 2209714"/>
                <a:gd name="connsiteX1" fmla="*/ 600759 w 4450067"/>
                <a:gd name="connsiteY1" fmla="*/ 0 h 2209714"/>
                <a:gd name="connsiteX2" fmla="*/ 1068016 w 4450067"/>
                <a:gd name="connsiteY2" fmla="*/ 0 h 2209714"/>
                <a:gd name="connsiteX3" fmla="*/ 1535273 w 4450067"/>
                <a:gd name="connsiteY3" fmla="*/ 0 h 2209714"/>
                <a:gd name="connsiteX4" fmla="*/ 2136032 w 4450067"/>
                <a:gd name="connsiteY4" fmla="*/ 0 h 2209714"/>
                <a:gd name="connsiteX5" fmla="*/ 2558789 w 4450067"/>
                <a:gd name="connsiteY5" fmla="*/ 0 h 2209714"/>
                <a:gd name="connsiteX6" fmla="*/ 3115047 w 4450067"/>
                <a:gd name="connsiteY6" fmla="*/ 0 h 2209714"/>
                <a:gd name="connsiteX7" fmla="*/ 3582304 w 4450067"/>
                <a:gd name="connsiteY7" fmla="*/ 0 h 2209714"/>
                <a:gd name="connsiteX8" fmla="*/ 4450067 w 4450067"/>
                <a:gd name="connsiteY8" fmla="*/ 0 h 2209714"/>
                <a:gd name="connsiteX9" fmla="*/ 4450067 w 4450067"/>
                <a:gd name="connsiteY9" fmla="*/ 596623 h 2209714"/>
                <a:gd name="connsiteX10" fmla="*/ 4450067 w 4450067"/>
                <a:gd name="connsiteY10" fmla="*/ 1193246 h 2209714"/>
                <a:gd name="connsiteX11" fmla="*/ 4450067 w 4450067"/>
                <a:gd name="connsiteY11" fmla="*/ 1723577 h 2209714"/>
                <a:gd name="connsiteX12" fmla="*/ 4450067 w 4450067"/>
                <a:gd name="connsiteY12" fmla="*/ 2209714 h 2209714"/>
                <a:gd name="connsiteX13" fmla="*/ 4027311 w 4450067"/>
                <a:gd name="connsiteY13" fmla="*/ 2209714 h 2209714"/>
                <a:gd name="connsiteX14" fmla="*/ 3471052 w 4450067"/>
                <a:gd name="connsiteY14" fmla="*/ 2209714 h 2209714"/>
                <a:gd name="connsiteX15" fmla="*/ 2870293 w 4450067"/>
                <a:gd name="connsiteY15" fmla="*/ 2209714 h 2209714"/>
                <a:gd name="connsiteX16" fmla="*/ 2358536 w 4450067"/>
                <a:gd name="connsiteY16" fmla="*/ 2209714 h 2209714"/>
                <a:gd name="connsiteX17" fmla="*/ 1891278 w 4450067"/>
                <a:gd name="connsiteY17" fmla="*/ 2209714 h 2209714"/>
                <a:gd name="connsiteX18" fmla="*/ 1335020 w 4450067"/>
                <a:gd name="connsiteY18" fmla="*/ 2209714 h 2209714"/>
                <a:gd name="connsiteX19" fmla="*/ 867763 w 4450067"/>
                <a:gd name="connsiteY19" fmla="*/ 2209714 h 2209714"/>
                <a:gd name="connsiteX20" fmla="*/ 0 w 4450067"/>
                <a:gd name="connsiteY20" fmla="*/ 2209714 h 2209714"/>
                <a:gd name="connsiteX21" fmla="*/ 0 w 4450067"/>
                <a:gd name="connsiteY21" fmla="*/ 1679383 h 2209714"/>
                <a:gd name="connsiteX22" fmla="*/ 0 w 4450067"/>
                <a:gd name="connsiteY22" fmla="*/ 1149051 h 2209714"/>
                <a:gd name="connsiteX23" fmla="*/ 0 w 4450067"/>
                <a:gd name="connsiteY23" fmla="*/ 574526 h 2209714"/>
                <a:gd name="connsiteX24" fmla="*/ 0 w 4450067"/>
                <a:gd name="connsiteY24" fmla="*/ 0 h 220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50067" h="2209714" fill="none" extrusionOk="0">
                  <a:moveTo>
                    <a:pt x="0" y="0"/>
                  </a:moveTo>
                  <a:cubicBezTo>
                    <a:pt x="227307" y="-69709"/>
                    <a:pt x="358130" y="65719"/>
                    <a:pt x="600759" y="0"/>
                  </a:cubicBezTo>
                  <a:cubicBezTo>
                    <a:pt x="843388" y="-65719"/>
                    <a:pt x="895788" y="47717"/>
                    <a:pt x="1068016" y="0"/>
                  </a:cubicBezTo>
                  <a:cubicBezTo>
                    <a:pt x="1240244" y="-47717"/>
                    <a:pt x="1362131" y="16698"/>
                    <a:pt x="1535273" y="0"/>
                  </a:cubicBezTo>
                  <a:cubicBezTo>
                    <a:pt x="1708415" y="-16698"/>
                    <a:pt x="1977537" y="17755"/>
                    <a:pt x="2136032" y="0"/>
                  </a:cubicBezTo>
                  <a:cubicBezTo>
                    <a:pt x="2294527" y="-17755"/>
                    <a:pt x="2459824" y="18013"/>
                    <a:pt x="2558789" y="0"/>
                  </a:cubicBezTo>
                  <a:cubicBezTo>
                    <a:pt x="2657754" y="-18013"/>
                    <a:pt x="2975327" y="29831"/>
                    <a:pt x="3115047" y="0"/>
                  </a:cubicBezTo>
                  <a:cubicBezTo>
                    <a:pt x="3254767" y="-29831"/>
                    <a:pt x="3373292" y="17577"/>
                    <a:pt x="3582304" y="0"/>
                  </a:cubicBezTo>
                  <a:cubicBezTo>
                    <a:pt x="3791316" y="-17577"/>
                    <a:pt x="4228487" y="10723"/>
                    <a:pt x="4450067" y="0"/>
                  </a:cubicBezTo>
                  <a:cubicBezTo>
                    <a:pt x="4491906" y="280084"/>
                    <a:pt x="4400144" y="389950"/>
                    <a:pt x="4450067" y="596623"/>
                  </a:cubicBezTo>
                  <a:cubicBezTo>
                    <a:pt x="4499990" y="803296"/>
                    <a:pt x="4437957" y="956289"/>
                    <a:pt x="4450067" y="1193246"/>
                  </a:cubicBezTo>
                  <a:cubicBezTo>
                    <a:pt x="4462177" y="1430203"/>
                    <a:pt x="4431176" y="1575052"/>
                    <a:pt x="4450067" y="1723577"/>
                  </a:cubicBezTo>
                  <a:cubicBezTo>
                    <a:pt x="4468958" y="1872102"/>
                    <a:pt x="4405252" y="2055736"/>
                    <a:pt x="4450067" y="2209714"/>
                  </a:cubicBezTo>
                  <a:cubicBezTo>
                    <a:pt x="4267656" y="2223167"/>
                    <a:pt x="4209694" y="2169888"/>
                    <a:pt x="4027311" y="2209714"/>
                  </a:cubicBezTo>
                  <a:cubicBezTo>
                    <a:pt x="3844928" y="2249540"/>
                    <a:pt x="3738936" y="2192469"/>
                    <a:pt x="3471052" y="2209714"/>
                  </a:cubicBezTo>
                  <a:cubicBezTo>
                    <a:pt x="3203168" y="2226959"/>
                    <a:pt x="3074119" y="2200132"/>
                    <a:pt x="2870293" y="2209714"/>
                  </a:cubicBezTo>
                  <a:cubicBezTo>
                    <a:pt x="2666467" y="2219296"/>
                    <a:pt x="2475940" y="2168496"/>
                    <a:pt x="2358536" y="2209714"/>
                  </a:cubicBezTo>
                  <a:cubicBezTo>
                    <a:pt x="2241132" y="2250932"/>
                    <a:pt x="2121062" y="2165772"/>
                    <a:pt x="1891278" y="2209714"/>
                  </a:cubicBezTo>
                  <a:cubicBezTo>
                    <a:pt x="1661494" y="2253656"/>
                    <a:pt x="1538517" y="2145261"/>
                    <a:pt x="1335020" y="2209714"/>
                  </a:cubicBezTo>
                  <a:cubicBezTo>
                    <a:pt x="1131523" y="2274167"/>
                    <a:pt x="975656" y="2200830"/>
                    <a:pt x="867763" y="2209714"/>
                  </a:cubicBezTo>
                  <a:cubicBezTo>
                    <a:pt x="759870" y="2218598"/>
                    <a:pt x="232166" y="2115198"/>
                    <a:pt x="0" y="2209714"/>
                  </a:cubicBezTo>
                  <a:cubicBezTo>
                    <a:pt x="-52640" y="1955477"/>
                    <a:pt x="42059" y="1821562"/>
                    <a:pt x="0" y="1679383"/>
                  </a:cubicBezTo>
                  <a:cubicBezTo>
                    <a:pt x="-42059" y="1537204"/>
                    <a:pt x="12889" y="1401861"/>
                    <a:pt x="0" y="1149051"/>
                  </a:cubicBezTo>
                  <a:cubicBezTo>
                    <a:pt x="-12889" y="896241"/>
                    <a:pt x="62205" y="831025"/>
                    <a:pt x="0" y="574526"/>
                  </a:cubicBezTo>
                  <a:cubicBezTo>
                    <a:pt x="-62205" y="318028"/>
                    <a:pt x="33596" y="269214"/>
                    <a:pt x="0" y="0"/>
                  </a:cubicBezTo>
                  <a:close/>
                </a:path>
                <a:path w="4450067" h="2209714" stroke="0" extrusionOk="0">
                  <a:moveTo>
                    <a:pt x="0" y="0"/>
                  </a:moveTo>
                  <a:cubicBezTo>
                    <a:pt x="185974" y="-44124"/>
                    <a:pt x="286934" y="51446"/>
                    <a:pt x="511758" y="0"/>
                  </a:cubicBezTo>
                  <a:cubicBezTo>
                    <a:pt x="736582" y="-51446"/>
                    <a:pt x="929335" y="15640"/>
                    <a:pt x="1068016" y="0"/>
                  </a:cubicBezTo>
                  <a:cubicBezTo>
                    <a:pt x="1206697" y="-15640"/>
                    <a:pt x="1329875" y="4046"/>
                    <a:pt x="1490772" y="0"/>
                  </a:cubicBezTo>
                  <a:cubicBezTo>
                    <a:pt x="1651669" y="-4046"/>
                    <a:pt x="1705687" y="45828"/>
                    <a:pt x="1913529" y="0"/>
                  </a:cubicBezTo>
                  <a:cubicBezTo>
                    <a:pt x="2121371" y="-45828"/>
                    <a:pt x="2313073" y="33140"/>
                    <a:pt x="2469787" y="0"/>
                  </a:cubicBezTo>
                  <a:cubicBezTo>
                    <a:pt x="2626501" y="-33140"/>
                    <a:pt x="2788749" y="28364"/>
                    <a:pt x="3070546" y="0"/>
                  </a:cubicBezTo>
                  <a:cubicBezTo>
                    <a:pt x="3352343" y="-28364"/>
                    <a:pt x="3465731" y="61128"/>
                    <a:pt x="3626805" y="0"/>
                  </a:cubicBezTo>
                  <a:cubicBezTo>
                    <a:pt x="3787879" y="-61128"/>
                    <a:pt x="4175269" y="11360"/>
                    <a:pt x="4450067" y="0"/>
                  </a:cubicBezTo>
                  <a:cubicBezTo>
                    <a:pt x="4467169" y="129087"/>
                    <a:pt x="4409425" y="256702"/>
                    <a:pt x="4450067" y="486137"/>
                  </a:cubicBezTo>
                  <a:cubicBezTo>
                    <a:pt x="4490709" y="715572"/>
                    <a:pt x="4418089" y="775279"/>
                    <a:pt x="4450067" y="994371"/>
                  </a:cubicBezTo>
                  <a:cubicBezTo>
                    <a:pt x="4482045" y="1213463"/>
                    <a:pt x="4449561" y="1313734"/>
                    <a:pt x="4450067" y="1502606"/>
                  </a:cubicBezTo>
                  <a:cubicBezTo>
                    <a:pt x="4450573" y="1691478"/>
                    <a:pt x="4365616" y="1969267"/>
                    <a:pt x="4450067" y="2209714"/>
                  </a:cubicBezTo>
                  <a:cubicBezTo>
                    <a:pt x="4329906" y="2236757"/>
                    <a:pt x="4163614" y="2203464"/>
                    <a:pt x="3982810" y="2209714"/>
                  </a:cubicBezTo>
                  <a:cubicBezTo>
                    <a:pt x="3802006" y="2215964"/>
                    <a:pt x="3722969" y="2161979"/>
                    <a:pt x="3515553" y="2209714"/>
                  </a:cubicBezTo>
                  <a:cubicBezTo>
                    <a:pt x="3308137" y="2257449"/>
                    <a:pt x="3202940" y="2192289"/>
                    <a:pt x="3048296" y="2209714"/>
                  </a:cubicBezTo>
                  <a:cubicBezTo>
                    <a:pt x="2893652" y="2227139"/>
                    <a:pt x="2654239" y="2162465"/>
                    <a:pt x="2536538" y="2209714"/>
                  </a:cubicBezTo>
                  <a:cubicBezTo>
                    <a:pt x="2418837" y="2256963"/>
                    <a:pt x="2237290" y="2206991"/>
                    <a:pt x="2069281" y="2209714"/>
                  </a:cubicBezTo>
                  <a:cubicBezTo>
                    <a:pt x="1901272" y="2212437"/>
                    <a:pt x="1739732" y="2156961"/>
                    <a:pt x="1602024" y="2209714"/>
                  </a:cubicBezTo>
                  <a:cubicBezTo>
                    <a:pt x="1464316" y="2262467"/>
                    <a:pt x="1312508" y="2198684"/>
                    <a:pt x="1179268" y="2209714"/>
                  </a:cubicBezTo>
                  <a:cubicBezTo>
                    <a:pt x="1046028" y="2220744"/>
                    <a:pt x="712228" y="2148888"/>
                    <a:pt x="578509" y="2209714"/>
                  </a:cubicBezTo>
                  <a:cubicBezTo>
                    <a:pt x="444790" y="2270540"/>
                    <a:pt x="272074" y="2172341"/>
                    <a:pt x="0" y="2209714"/>
                  </a:cubicBezTo>
                  <a:cubicBezTo>
                    <a:pt x="-30312" y="1953430"/>
                    <a:pt x="26630" y="1817322"/>
                    <a:pt x="0" y="1613091"/>
                  </a:cubicBezTo>
                  <a:cubicBezTo>
                    <a:pt x="-26630" y="1408860"/>
                    <a:pt x="66789" y="1309002"/>
                    <a:pt x="0" y="1016468"/>
                  </a:cubicBezTo>
                  <a:cubicBezTo>
                    <a:pt x="-66789" y="723934"/>
                    <a:pt x="50634" y="709539"/>
                    <a:pt x="0" y="486137"/>
                  </a:cubicBezTo>
                  <a:cubicBezTo>
                    <a:pt x="-50634" y="262735"/>
                    <a:pt x="12422" y="189432"/>
                    <a:pt x="0" y="0"/>
                  </a:cubicBezTo>
                  <a:close/>
                </a:path>
              </a:pathLst>
            </a:custGeom>
            <a:pattFill prst="dashVert">
              <a:fgClr>
                <a:schemeClr val="accent1"/>
              </a:fgClr>
              <a:bgClr>
                <a:schemeClr val="bg1"/>
              </a:bgClr>
            </a:pattFill>
            <a:ln>
              <a:extLst>
                <a:ext uri="{C807C97D-BFC1-408E-A445-0C87EB9F89A2}">
                  <ask:lineSketchStyleProps xmlns:ask="http://schemas.microsoft.com/office/drawing/2018/sketchyshapes" sd="189435773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396234-8F28-E21F-4007-76593853EAA6}"/>
                </a:ext>
              </a:extLst>
            </p:cNvPr>
            <p:cNvSpPr txBox="1"/>
            <p:nvPr/>
          </p:nvSpPr>
          <p:spPr>
            <a:xfrm>
              <a:off x="10360274" y="519554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STACK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10CDD-CDF2-050E-8523-92D4FCD6D983}"/>
                </a:ext>
              </a:extLst>
            </p:cNvPr>
            <p:cNvSpPr txBox="1"/>
            <p:nvPr/>
          </p:nvSpPr>
          <p:spPr>
            <a:xfrm>
              <a:off x="10486912" y="2675615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HEAP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E008CB-7F5E-292B-D869-B398243DBEE4}"/>
                </a:ext>
              </a:extLst>
            </p:cNvPr>
            <p:cNvSpPr txBox="1"/>
            <p:nvPr/>
          </p:nvSpPr>
          <p:spPr>
            <a:xfrm>
              <a:off x="10102193" y="3409767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GLOBALS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714EB7-C501-93F8-4921-38F4FF64860F}"/>
                </a:ext>
              </a:extLst>
            </p:cNvPr>
            <p:cNvSpPr txBox="1"/>
            <p:nvPr/>
          </p:nvSpPr>
          <p:spPr>
            <a:xfrm>
              <a:off x="9856933" y="4117327"/>
              <a:ext cx="143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CONSTANTS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160085-3F4E-4874-7C3D-DD3D1121379A}"/>
                </a:ext>
              </a:extLst>
            </p:cNvPr>
            <p:cNvSpPr txBox="1"/>
            <p:nvPr/>
          </p:nvSpPr>
          <p:spPr>
            <a:xfrm>
              <a:off x="10505347" y="4749361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Algerian" panose="04020705040A02060702" pitchFamily="82" charset="0"/>
                </a:rPr>
                <a:t>CODE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BFABAF-5F16-A3AB-FE88-AE1EC5CA9C1A}"/>
                </a:ext>
              </a:extLst>
            </p:cNvPr>
            <p:cNvSpPr txBox="1"/>
            <p:nvPr/>
          </p:nvSpPr>
          <p:spPr>
            <a:xfrm>
              <a:off x="4695453" y="6265031"/>
              <a:ext cx="2101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6"/>
                  </a:solidFill>
                  <a:latin typeface="Algerian" panose="04020705040A02060702" pitchFamily="82" charset="0"/>
                </a:rPr>
                <a:t>LOWEST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70FAFA-2AAD-3CBF-E6F5-8705FB508F4C}"/>
                </a:ext>
              </a:extLst>
            </p:cNvPr>
            <p:cNvSpPr txBox="1"/>
            <p:nvPr/>
          </p:nvSpPr>
          <p:spPr>
            <a:xfrm>
              <a:off x="4695453" y="396129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6"/>
                  </a:solidFill>
                  <a:latin typeface="Algerian" panose="04020705040A02060702" pitchFamily="82" charset="0"/>
                </a:rPr>
                <a:t>HIGHEST ADDRESS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4385A-B5DF-F2EF-C069-EDD9FDBFC3A3}"/>
              </a:ext>
            </a:extLst>
          </p:cNvPr>
          <p:cNvSpPr/>
          <p:nvPr/>
        </p:nvSpPr>
        <p:spPr>
          <a:xfrm>
            <a:off x="7669027" y="747398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main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FB408-337B-4069-6632-C2C2631ED45F}"/>
              </a:ext>
            </a:extLst>
          </p:cNvPr>
          <p:cNvSpPr txBox="1"/>
          <p:nvPr/>
        </p:nvSpPr>
        <p:spPr>
          <a:xfrm>
            <a:off x="7213470" y="1756698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304C33-D984-8E54-6752-26EEEF2C1670}"/>
              </a:ext>
            </a:extLst>
          </p:cNvPr>
          <p:cNvSpPr/>
          <p:nvPr/>
        </p:nvSpPr>
        <p:spPr>
          <a:xfrm>
            <a:off x="7669027" y="1018809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E3A5D5-E01C-E1B9-66F7-85F1C4F3AF7B}"/>
              </a:ext>
            </a:extLst>
          </p:cNvPr>
          <p:cNvSpPr/>
          <p:nvPr/>
        </p:nvSpPr>
        <p:spPr>
          <a:xfrm>
            <a:off x="7669027" y="1294994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printf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92D25-98C3-F138-06A4-64B7D2DC6375}"/>
              </a:ext>
            </a:extLst>
          </p:cNvPr>
          <p:cNvSpPr/>
          <p:nvPr/>
        </p:nvSpPr>
        <p:spPr>
          <a:xfrm>
            <a:off x="7669026" y="1574075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multiply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88B7B5-4559-70C8-1208-9B0E8EF53AC4}"/>
              </a:ext>
            </a:extLst>
          </p:cNvPr>
          <p:cNvSpPr/>
          <p:nvPr/>
        </p:nvSpPr>
        <p:spPr>
          <a:xfrm>
            <a:off x="7692751" y="1834513"/>
            <a:ext cx="4426343" cy="271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printf</a:t>
            </a:r>
          </a:p>
        </p:txBody>
      </p:sp>
    </p:spTree>
    <p:extLst>
      <p:ext uri="{BB962C8B-B14F-4D97-AF65-F5344CB8AC3E}">
        <p14:creationId xmlns:p14="http://schemas.microsoft.com/office/powerpoint/2010/main" val="331982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09BE-338D-9060-CF0B-4ED40E90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77331-1622-FDD2-B121-C98BA4A2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9989" cy="49362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What is the output?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64FD5-C454-D5D4-82D1-2910E1B888BA}"/>
              </a:ext>
            </a:extLst>
          </p:cNvPr>
          <p:cNvSpPr txBox="1"/>
          <p:nvPr/>
        </p:nvSpPr>
        <p:spPr>
          <a:xfrm>
            <a:off x="924811" y="2589524"/>
            <a:ext cx="54323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void </a:t>
            </a:r>
            <a:r>
              <a:rPr lang="en-IN" b="1" dirty="0"/>
              <a:t>fun</a:t>
            </a:r>
            <a:r>
              <a:rPr lang="en-IN" dirty="0"/>
              <a:t>( struct node * start){</a:t>
            </a:r>
          </a:p>
          <a:p>
            <a:r>
              <a:rPr lang="en-IN" dirty="0"/>
              <a:t>	if (start == NULL)</a:t>
            </a:r>
          </a:p>
          <a:p>
            <a:r>
              <a:rPr lang="en-IN" dirty="0"/>
              <a:t>		return;</a:t>
            </a:r>
          </a:p>
          <a:p>
            <a:r>
              <a:rPr lang="en-IN" dirty="0"/>
              <a:t>	fun(start-&gt;next-&gt;next);</a:t>
            </a:r>
          </a:p>
          <a:p>
            <a:r>
              <a:rPr lang="en-IN" dirty="0"/>
              <a:t>	printf((“%d   ”, start -&gt;data);	</a:t>
            </a:r>
          </a:p>
          <a:p>
            <a:r>
              <a:rPr lang="en-IN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D9CD4-4A24-AB31-F42E-E307DD6D3BBD}"/>
              </a:ext>
            </a:extLst>
          </p:cNvPr>
          <p:cNvSpPr txBox="1"/>
          <p:nvPr/>
        </p:nvSpPr>
        <p:spPr>
          <a:xfrm>
            <a:off x="6472171" y="2589524"/>
            <a:ext cx="54323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void </a:t>
            </a:r>
            <a:r>
              <a:rPr lang="en-IN" b="1" dirty="0"/>
              <a:t>fun</a:t>
            </a:r>
            <a:r>
              <a:rPr lang="en-IN" dirty="0"/>
              <a:t>( struct node * start){</a:t>
            </a:r>
          </a:p>
          <a:p>
            <a:r>
              <a:rPr lang="en-IN" dirty="0"/>
              <a:t>	if (start == NULL)</a:t>
            </a:r>
          </a:p>
          <a:p>
            <a:r>
              <a:rPr lang="en-IN" dirty="0"/>
              <a:t>		return;</a:t>
            </a:r>
          </a:p>
          <a:p>
            <a:r>
              <a:rPr lang="en-IN" dirty="0"/>
              <a:t>	printf(“%d   ”, start -&gt;data);</a:t>
            </a:r>
          </a:p>
          <a:p>
            <a:endParaRPr lang="en-IN" dirty="0"/>
          </a:p>
          <a:p>
            <a:r>
              <a:rPr lang="en-IN" dirty="0"/>
              <a:t>	if(start -&gt;next !=NULL)</a:t>
            </a:r>
          </a:p>
          <a:p>
            <a:r>
              <a:rPr lang="en-IN" dirty="0"/>
              <a:t>		fun(start-&gt;next-&gt;next);</a:t>
            </a:r>
          </a:p>
          <a:p>
            <a:r>
              <a:rPr lang="en-IN" dirty="0"/>
              <a:t>	printf((“%d   ”, start -&gt;data);	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931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Sharing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197"/>
            <a:ext cx="10515600" cy="4351338"/>
          </a:xfrm>
        </p:spPr>
        <p:txBody>
          <a:bodyPr/>
          <a:lstStyle/>
          <a:p>
            <a:r>
              <a:rPr lang="en-US" dirty="0"/>
              <a:t>Two stacks sharing space of single array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3200" y="24348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67000" y="27548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Stack1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43400" y="2983468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3810000" y="2983468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57600" y="31358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7848600" y="2982674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96200" y="313507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Top2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6858000" y="2983468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53400" y="28310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Stack2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0" y="2057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          1        2        …		…		  …      N-2   N-1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667000" y="479702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876800" y="5181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Stack1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4267994" y="53332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14800" y="54102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01594" y="5344874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48400" y="54218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90801" y="4191001"/>
            <a:ext cx="6098529" cy="6334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1100" dirty="0"/>
              <a:t>    0  </a:t>
            </a:r>
          </a:p>
          <a:p>
            <a:pPr>
              <a:lnSpc>
                <a:spcPts val="3900"/>
              </a:lnSpc>
            </a:pPr>
            <a:r>
              <a:rPr lang="en-US" sz="1100" dirty="0"/>
              <a:t>    1</a:t>
            </a:r>
          </a:p>
          <a:p>
            <a:pPr>
              <a:lnSpc>
                <a:spcPts val="3900"/>
              </a:lnSpc>
            </a:pPr>
            <a:r>
              <a:rPr lang="en-US" sz="1100" dirty="0"/>
              <a:t>     …</a:t>
            </a:r>
          </a:p>
          <a:p>
            <a:pPr>
              <a:lnSpc>
                <a:spcPts val="3900"/>
              </a:lnSpc>
            </a:pPr>
            <a:r>
              <a:rPr lang="en-US" sz="1100" dirty="0"/>
              <a:t> (N/2)-3  </a:t>
            </a:r>
          </a:p>
          <a:p>
            <a:pPr>
              <a:lnSpc>
                <a:spcPts val="3900"/>
              </a:lnSpc>
            </a:pPr>
            <a:r>
              <a:rPr lang="en-US" sz="1100" dirty="0"/>
              <a:t>(N/2)-2  </a:t>
            </a:r>
          </a:p>
          <a:p>
            <a:pPr>
              <a:lnSpc>
                <a:spcPts val="3900"/>
              </a:lnSpc>
            </a:pPr>
            <a:r>
              <a:rPr lang="en-US" sz="1100" dirty="0"/>
              <a:t>(N/2)-1</a:t>
            </a:r>
          </a:p>
          <a:p>
            <a:pPr>
              <a:lnSpc>
                <a:spcPts val="3900"/>
              </a:lnSpc>
            </a:pPr>
            <a:r>
              <a:rPr lang="en-US" sz="1100" dirty="0"/>
              <a:t>(N/2)   </a:t>
            </a:r>
          </a:p>
          <a:p>
            <a:pPr>
              <a:lnSpc>
                <a:spcPts val="3900"/>
              </a:lnSpc>
            </a:pPr>
            <a:r>
              <a:rPr lang="en-US" sz="1100" dirty="0"/>
              <a:t>(N/2)+1</a:t>
            </a:r>
          </a:p>
          <a:p>
            <a:pPr>
              <a:lnSpc>
                <a:spcPts val="3900"/>
              </a:lnSpc>
            </a:pPr>
            <a:endParaRPr lang="en-US" sz="1100" dirty="0"/>
          </a:p>
          <a:p>
            <a:pPr>
              <a:lnSpc>
                <a:spcPts val="3900"/>
              </a:lnSpc>
            </a:pPr>
            <a:endParaRPr lang="en-US" sz="1100" dirty="0"/>
          </a:p>
          <a:p>
            <a:pPr>
              <a:lnSpc>
                <a:spcPts val="3900"/>
              </a:lnSpc>
            </a:pPr>
            <a:r>
              <a:rPr lang="en-US" sz="1100" dirty="0"/>
              <a:t> N-2   </a:t>
            </a:r>
          </a:p>
          <a:p>
            <a:pPr>
              <a:lnSpc>
                <a:spcPts val="3900"/>
              </a:lnSpc>
            </a:pPr>
            <a:r>
              <a:rPr lang="en-US" sz="1100" dirty="0"/>
              <a:t>N-1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29200" y="3505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OPTION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29200" y="5726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OPTION 2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2819400" y="52578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5067300" y="5067300"/>
            <a:ext cx="1295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781800" y="526542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15000" y="5181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Stack2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29000" y="63246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Which option is better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FF8B-B99B-5EC9-0F54-0F3B9AB9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Books">
                <a:extLst>
                  <a:ext uri="{FF2B5EF4-FFF2-40B4-BE49-F238E27FC236}">
                    <a16:creationId xmlns:a16="http://schemas.microsoft.com/office/drawing/2014/main" id="{B744B597-5BCB-4DBB-8FC9-89CC44501A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485841"/>
                  </p:ext>
                </p:extLst>
              </p:nvPr>
            </p:nvGraphicFramePr>
            <p:xfrm>
              <a:off x="5822408" y="4769004"/>
              <a:ext cx="1704088" cy="18694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04088" cy="1869432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989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Books">
                <a:extLst>
                  <a:ext uri="{FF2B5EF4-FFF2-40B4-BE49-F238E27FC236}">
                    <a16:creationId xmlns:a16="http://schemas.microsoft.com/office/drawing/2014/main" id="{B744B597-5BCB-4DBB-8FC9-89CC44501A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2408" y="4769004"/>
                <a:ext cx="1704088" cy="186943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D444841-FF98-6245-3EFE-88FF8C627E99}"/>
              </a:ext>
            </a:extLst>
          </p:cNvPr>
          <p:cNvSpPr txBox="1"/>
          <p:nvPr/>
        </p:nvSpPr>
        <p:spPr>
          <a:xfrm>
            <a:off x="6282509" y="4981693"/>
            <a:ext cx="93968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700" dirty="0"/>
          </a:p>
          <a:p>
            <a:endParaRPr lang="en-IN" sz="700" dirty="0"/>
          </a:p>
          <a:p>
            <a:r>
              <a:rPr lang="en-IN" sz="700" dirty="0"/>
              <a:t>The Pickwick Papers </a:t>
            </a:r>
          </a:p>
          <a:p>
            <a:endParaRPr lang="en-IN" sz="700" dirty="0"/>
          </a:p>
          <a:p>
            <a:endParaRPr lang="en-IN" sz="700" dirty="0"/>
          </a:p>
          <a:p>
            <a:pPr algn="ctr"/>
            <a:r>
              <a:rPr lang="en-IN" sz="700" dirty="0"/>
              <a:t>By</a:t>
            </a:r>
          </a:p>
          <a:p>
            <a:pPr algn="ctr"/>
            <a:endParaRPr lang="en-IN" sz="700" dirty="0"/>
          </a:p>
          <a:p>
            <a:pPr algn="ctr"/>
            <a:endParaRPr lang="en-IN" sz="700" dirty="0"/>
          </a:p>
          <a:p>
            <a:pPr algn="ctr"/>
            <a:r>
              <a:rPr lang="en-IN" sz="700" dirty="0"/>
              <a:t>Charles Dickens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Closed Passport Book">
                <a:extLst>
                  <a:ext uri="{FF2B5EF4-FFF2-40B4-BE49-F238E27FC236}">
                    <a16:creationId xmlns:a16="http://schemas.microsoft.com/office/drawing/2014/main" id="{0CAECE79-44CC-D709-B354-5D026B18E5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3684899"/>
                  </p:ext>
                </p:extLst>
              </p:nvPr>
            </p:nvGraphicFramePr>
            <p:xfrm>
              <a:off x="4012061" y="4890925"/>
              <a:ext cx="1118547" cy="1651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8547" cy="1651724"/>
                    </a:xfrm>
                    <a:prstGeom prst="rect">
                      <a:avLst/>
                    </a:prstGeom>
                  </am3d:spPr>
                  <am3d:camera>
                    <am3d:pos x="0" y="0" z="58221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7473" d="1000000"/>
                    <am3d:preTrans dx="119591" dy="-17969452" dz="-1235680"/>
                    <am3d:scale>
                      <am3d:sx n="1000000" d="1000000"/>
                      <am3d:sy n="1000000" d="1000000"/>
                      <am3d:sz n="1000000" d="1000000"/>
                    </am3d:scale>
                    <am3d:rot ax="97870" ay="653782" az="185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112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Closed Passport Book">
                <a:extLst>
                  <a:ext uri="{FF2B5EF4-FFF2-40B4-BE49-F238E27FC236}">
                    <a16:creationId xmlns:a16="http://schemas.microsoft.com/office/drawing/2014/main" id="{0CAECE79-44CC-D709-B354-5D026B18E5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2061" y="4890925"/>
                <a:ext cx="1118547" cy="1651724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60025AE-BC3B-1E62-2FF9-73B1D274C85C}"/>
              </a:ext>
            </a:extLst>
          </p:cNvPr>
          <p:cNvSpPr txBox="1"/>
          <p:nvPr/>
        </p:nvSpPr>
        <p:spPr>
          <a:xfrm>
            <a:off x="3562672" y="3625307"/>
            <a:ext cx="214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this book to the </a:t>
            </a:r>
          </a:p>
          <a:p>
            <a:r>
              <a:rPr lang="en-IN" dirty="0"/>
              <a:t>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1D912-A161-FE67-74BD-25BC97E16A4B}"/>
              </a:ext>
            </a:extLst>
          </p:cNvPr>
          <p:cNvSpPr txBox="1"/>
          <p:nvPr/>
        </p:nvSpPr>
        <p:spPr>
          <a:xfrm>
            <a:off x="6379765" y="3844775"/>
            <a:ext cx="17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00CC"/>
                </a:solidFill>
              </a:rPr>
              <a:t>Top of the stack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11E993-06C7-1121-67A7-12587FA703A8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010400" y="4214107"/>
            <a:ext cx="221409" cy="967493"/>
          </a:xfrm>
          <a:prstGeom prst="straightConnector1">
            <a:avLst/>
          </a:prstGeom>
          <a:ln w="19050">
            <a:solidFill>
              <a:srgbClr val="CC00C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1D1380-9138-8E27-B19D-464AE20832D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292542" cy="146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stack is a </a:t>
            </a:r>
            <a:r>
              <a:rPr lang="en-US" b="1" dirty="0"/>
              <a:t>linear</a:t>
            </a:r>
            <a:r>
              <a:rPr lang="en-US" dirty="0"/>
              <a:t> data structure in which items may be added or removed only at one end, not in the middle. </a:t>
            </a:r>
          </a:p>
          <a:p>
            <a:r>
              <a:rPr lang="en-US" b="1" dirty="0">
                <a:solidFill>
                  <a:srgbClr val="CC00CC"/>
                </a:solidFill>
              </a:rPr>
              <a:t>Top of the stack</a:t>
            </a:r>
            <a:r>
              <a:rPr lang="en-US" dirty="0"/>
              <a:t>: the top most element of the stack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13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17799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FF8B-B99B-5EC9-0F54-0F3B9AB9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025AE-BC3B-1E62-2FF9-73B1D274C85C}"/>
              </a:ext>
            </a:extLst>
          </p:cNvPr>
          <p:cNvSpPr txBox="1"/>
          <p:nvPr/>
        </p:nvSpPr>
        <p:spPr>
          <a:xfrm>
            <a:off x="8954470" y="4367360"/>
            <a:ext cx="2501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is the second book</a:t>
            </a:r>
          </a:p>
          <a:p>
            <a:r>
              <a:rPr lang="en-IN" dirty="0"/>
              <a:t>on my STACK?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Books">
                <a:extLst>
                  <a:ext uri="{FF2B5EF4-FFF2-40B4-BE49-F238E27FC236}">
                    <a16:creationId xmlns:a16="http://schemas.microsoft.com/office/drawing/2014/main" id="{C0AEA68E-A223-A630-4FF3-8A6728EE58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7400494"/>
                  </p:ext>
                </p:extLst>
              </p:nvPr>
            </p:nvGraphicFramePr>
            <p:xfrm>
              <a:off x="5822408" y="4769004"/>
              <a:ext cx="1704088" cy="18694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04088" cy="1869432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989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Books">
                <a:extLst>
                  <a:ext uri="{FF2B5EF4-FFF2-40B4-BE49-F238E27FC236}">
                    <a16:creationId xmlns:a16="http://schemas.microsoft.com/office/drawing/2014/main" id="{C0AEA68E-A223-A630-4FF3-8A6728EE58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2408" y="4769004"/>
                <a:ext cx="1704088" cy="186943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5FEBB89-612A-2ECD-E9D7-9D5CE7C67ED5}"/>
              </a:ext>
            </a:extLst>
          </p:cNvPr>
          <p:cNvSpPr txBox="1"/>
          <p:nvPr/>
        </p:nvSpPr>
        <p:spPr>
          <a:xfrm>
            <a:off x="6282509" y="4981693"/>
            <a:ext cx="93968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700" dirty="0"/>
          </a:p>
          <a:p>
            <a:endParaRPr lang="en-IN" sz="700" dirty="0"/>
          </a:p>
          <a:p>
            <a:r>
              <a:rPr lang="en-IN" sz="700" dirty="0"/>
              <a:t>The Pickwick Papers </a:t>
            </a:r>
          </a:p>
          <a:p>
            <a:endParaRPr lang="en-IN" sz="700" dirty="0"/>
          </a:p>
          <a:p>
            <a:endParaRPr lang="en-IN" sz="700" dirty="0"/>
          </a:p>
          <a:p>
            <a:pPr algn="ctr"/>
            <a:r>
              <a:rPr lang="en-IN" sz="700" dirty="0"/>
              <a:t>By</a:t>
            </a:r>
          </a:p>
          <a:p>
            <a:pPr algn="ctr"/>
            <a:endParaRPr lang="en-IN" sz="700" dirty="0"/>
          </a:p>
          <a:p>
            <a:pPr algn="ctr"/>
            <a:endParaRPr lang="en-IN" sz="700" dirty="0"/>
          </a:p>
          <a:p>
            <a:pPr algn="ctr"/>
            <a:r>
              <a:rPr lang="en-IN" sz="700" dirty="0"/>
              <a:t>Charles Dickens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losed Passport Book">
                <a:extLst>
                  <a:ext uri="{FF2B5EF4-FFF2-40B4-BE49-F238E27FC236}">
                    <a16:creationId xmlns:a16="http://schemas.microsoft.com/office/drawing/2014/main" id="{4AADDF9C-9AF7-FFAE-5B41-153936771F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2313395"/>
                  </p:ext>
                </p:extLst>
              </p:nvPr>
            </p:nvGraphicFramePr>
            <p:xfrm>
              <a:off x="6109936" y="4871670"/>
              <a:ext cx="1129032" cy="16212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29032" cy="1621205"/>
                    </a:xfrm>
                    <a:prstGeom prst="rect">
                      <a:avLst/>
                    </a:prstGeom>
                  </am3d:spPr>
                  <am3d:camera>
                    <am3d:pos x="0" y="0" z="58221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7473" d="1000000"/>
                    <am3d:preTrans dx="119591" dy="-17969452" dz="-1235680"/>
                    <am3d:scale>
                      <am3d:sx n="1000000" d="1000000"/>
                      <am3d:sy n="1000000" d="1000000"/>
                      <am3d:sz n="1000000" d="1000000"/>
                    </am3d:scale>
                    <am3d:rot ax="59897" ay="253919" az="44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112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losed Passport Book">
                <a:extLst>
                  <a:ext uri="{FF2B5EF4-FFF2-40B4-BE49-F238E27FC236}">
                    <a16:creationId xmlns:a16="http://schemas.microsoft.com/office/drawing/2014/main" id="{4AADDF9C-9AF7-FFAE-5B41-153936771F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9936" y="4871670"/>
                <a:ext cx="1129032" cy="162120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0A3D94-2C22-D275-E435-443619441B88}"/>
              </a:ext>
            </a:extLst>
          </p:cNvPr>
          <p:cNvSpPr txBox="1"/>
          <p:nvPr/>
        </p:nvSpPr>
        <p:spPr>
          <a:xfrm>
            <a:off x="6379765" y="3844775"/>
            <a:ext cx="17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00CC"/>
                </a:solidFill>
              </a:rPr>
              <a:t>Top of the stack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04962E-3A4D-7B1E-A278-2093E94B8AD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010400" y="4214107"/>
            <a:ext cx="221409" cy="967493"/>
          </a:xfrm>
          <a:prstGeom prst="straightConnector1">
            <a:avLst/>
          </a:prstGeom>
          <a:ln w="19050">
            <a:solidFill>
              <a:srgbClr val="CC00C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3BD118-9815-46A8-841A-AECA480BFA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292542" cy="146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stack is a </a:t>
            </a:r>
            <a:r>
              <a:rPr lang="en-US" b="1"/>
              <a:t>linear</a:t>
            </a:r>
            <a:r>
              <a:rPr lang="en-US"/>
              <a:t> data structure in which items may be added or removed only at one end, not in the middle. </a:t>
            </a:r>
          </a:p>
          <a:p>
            <a:r>
              <a:rPr lang="en-US" b="1">
                <a:solidFill>
                  <a:srgbClr val="CC00CC"/>
                </a:solidFill>
              </a:rPr>
              <a:t>Top of the stack</a:t>
            </a:r>
            <a:r>
              <a:rPr lang="en-US"/>
              <a:t>: the top most element of the stack</a:t>
            </a:r>
          </a:p>
          <a:p>
            <a:endParaRPr lang="en-US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05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FCAAEFF-D4DA-C651-FEE4-4CB8F4258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37" y="4746455"/>
            <a:ext cx="1707028" cy="1871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0FF8B-B99B-5EC9-0F54-0F3B9AB9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BD0C3-E845-55CF-0DDA-61D446D4C412}"/>
              </a:ext>
            </a:extLst>
          </p:cNvPr>
          <p:cNvSpPr txBox="1"/>
          <p:nvPr/>
        </p:nvSpPr>
        <p:spPr>
          <a:xfrm>
            <a:off x="8954470" y="4367360"/>
            <a:ext cx="2501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is the second book</a:t>
            </a:r>
          </a:p>
          <a:p>
            <a:r>
              <a:rPr lang="en-IN" dirty="0"/>
              <a:t>on my STACK?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3F2D7-AF87-1309-9009-7661079138E0}"/>
              </a:ext>
            </a:extLst>
          </p:cNvPr>
          <p:cNvSpPr txBox="1"/>
          <p:nvPr/>
        </p:nvSpPr>
        <p:spPr>
          <a:xfrm>
            <a:off x="6282509" y="4981693"/>
            <a:ext cx="93968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700" dirty="0"/>
          </a:p>
          <a:p>
            <a:endParaRPr lang="en-IN" sz="700" dirty="0"/>
          </a:p>
          <a:p>
            <a:r>
              <a:rPr lang="en-IN" sz="700" dirty="0"/>
              <a:t>The Pickwick Papers </a:t>
            </a:r>
          </a:p>
          <a:p>
            <a:endParaRPr lang="en-IN" sz="700" dirty="0"/>
          </a:p>
          <a:p>
            <a:endParaRPr lang="en-IN" sz="700" dirty="0"/>
          </a:p>
          <a:p>
            <a:pPr algn="ctr"/>
            <a:r>
              <a:rPr lang="en-IN" sz="700" dirty="0"/>
              <a:t>By</a:t>
            </a:r>
          </a:p>
          <a:p>
            <a:pPr algn="ctr"/>
            <a:endParaRPr lang="en-IN" sz="700" dirty="0"/>
          </a:p>
          <a:p>
            <a:pPr algn="ctr"/>
            <a:endParaRPr lang="en-IN" sz="700" dirty="0"/>
          </a:p>
          <a:p>
            <a:pPr algn="ctr"/>
            <a:r>
              <a:rPr lang="en-IN" sz="700" dirty="0"/>
              <a:t>Charles Dickens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losed Passport Book">
                <a:extLst>
                  <a:ext uri="{FF2B5EF4-FFF2-40B4-BE49-F238E27FC236}">
                    <a16:creationId xmlns:a16="http://schemas.microsoft.com/office/drawing/2014/main" id="{59AF8328-994D-90EB-B6EE-795B8D7938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7795608"/>
                  </p:ext>
                </p:extLst>
              </p:nvPr>
            </p:nvGraphicFramePr>
            <p:xfrm>
              <a:off x="6109936" y="4871669"/>
              <a:ext cx="1129031" cy="16212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29031" cy="1621206"/>
                    </a:xfrm>
                    <a:prstGeom prst="rect">
                      <a:avLst/>
                    </a:prstGeom>
                  </am3d:spPr>
                  <am3d:camera>
                    <am3d:pos x="0" y="0" z="58221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07473" d="1000000"/>
                    <am3d:preTrans dx="119591" dy="-17969452" dz="-1235680"/>
                    <am3d:scale>
                      <am3d:sx n="1000000" d="1000000"/>
                      <am3d:sy n="1000000" d="1000000"/>
                      <am3d:sz n="1000000" d="1000000"/>
                    </am3d:scale>
                    <am3d:rot ax="59897" ay="253919" az="44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112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losed Passport Book">
                <a:extLst>
                  <a:ext uri="{FF2B5EF4-FFF2-40B4-BE49-F238E27FC236}">
                    <a16:creationId xmlns:a16="http://schemas.microsoft.com/office/drawing/2014/main" id="{59AF8328-994D-90EB-B6EE-795B8D793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9936" y="4871669"/>
                <a:ext cx="1129031" cy="162120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3227F15-7AB8-2B02-1A4D-0C41C3C02CB7}"/>
              </a:ext>
            </a:extLst>
          </p:cNvPr>
          <p:cNvSpPr txBox="1"/>
          <p:nvPr/>
        </p:nvSpPr>
        <p:spPr>
          <a:xfrm>
            <a:off x="6379765" y="3844775"/>
            <a:ext cx="170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C00CC"/>
                </a:solidFill>
              </a:rPr>
              <a:t>Top of the stack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51ED69-226D-554E-7639-A7DDCA7CA20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010400" y="4214107"/>
            <a:ext cx="221409" cy="967493"/>
          </a:xfrm>
          <a:prstGeom prst="straightConnector1">
            <a:avLst/>
          </a:prstGeom>
          <a:ln w="19050">
            <a:solidFill>
              <a:srgbClr val="CC00C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CBB87C-D641-1C82-C197-65CF4E8E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92542" cy="1466215"/>
          </a:xfrm>
        </p:spPr>
        <p:txBody>
          <a:bodyPr/>
          <a:lstStyle/>
          <a:p>
            <a:r>
              <a:rPr lang="en-US" dirty="0"/>
              <a:t>A stack is a </a:t>
            </a:r>
            <a:r>
              <a:rPr lang="en-US" b="1" dirty="0"/>
              <a:t>linear</a:t>
            </a:r>
            <a:r>
              <a:rPr lang="en-US" dirty="0"/>
              <a:t> data structure in which items may be added or removed only at one end, not in the middle. </a:t>
            </a:r>
          </a:p>
          <a:p>
            <a:r>
              <a:rPr lang="en-US" sz="2800" b="1" dirty="0">
                <a:solidFill>
                  <a:srgbClr val="CC00CC"/>
                </a:solidFill>
              </a:rPr>
              <a:t>Top of the stack</a:t>
            </a:r>
            <a:r>
              <a:rPr lang="en-US" sz="2800" dirty="0"/>
              <a:t>: the </a:t>
            </a:r>
            <a:r>
              <a:rPr lang="en-US" dirty="0"/>
              <a:t>top most element of the stack</a:t>
            </a:r>
            <a:endParaRPr lang="en-US" sz="2800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2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-0.18698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9" y="-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/>
              <a:t>Special terminology is used for two basic operation associated with stacks: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"</a:t>
            </a:r>
            <a:r>
              <a:rPr lang="en-US" b="1" i="1" dirty="0">
                <a:solidFill>
                  <a:schemeClr val="tx1"/>
                </a:solidFill>
              </a:rPr>
              <a:t>Push"</a:t>
            </a:r>
            <a:r>
              <a:rPr lang="en-US" i="1" dirty="0">
                <a:solidFill>
                  <a:schemeClr val="tx1"/>
                </a:solidFill>
              </a:rPr>
              <a:t> is the term used to </a:t>
            </a:r>
            <a:r>
              <a:rPr lang="en-US" b="1" i="1" u="sng" dirty="0">
                <a:solidFill>
                  <a:schemeClr val="tx1"/>
                </a:solidFill>
              </a:rPr>
              <a:t>insert</a:t>
            </a:r>
            <a:r>
              <a:rPr lang="en-US" i="1" dirty="0">
                <a:solidFill>
                  <a:schemeClr val="tx1"/>
                </a:solidFill>
              </a:rPr>
              <a:t> an element into a stack.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"</a:t>
            </a:r>
            <a:r>
              <a:rPr lang="en-US" b="1" i="1" dirty="0">
                <a:solidFill>
                  <a:schemeClr val="tx1"/>
                </a:solidFill>
              </a:rPr>
              <a:t>Pop"</a:t>
            </a:r>
            <a:r>
              <a:rPr lang="en-US" i="1" dirty="0">
                <a:solidFill>
                  <a:schemeClr val="tx1"/>
                </a:solidFill>
              </a:rPr>
              <a:t> is the term used to 	</a:t>
            </a:r>
            <a:r>
              <a:rPr lang="en-US" b="1" i="1" u="sng" dirty="0">
                <a:solidFill>
                  <a:schemeClr val="tx1"/>
                </a:solidFill>
              </a:rPr>
              <a:t>return</a:t>
            </a:r>
            <a:r>
              <a:rPr lang="en-US" i="1" dirty="0">
                <a:solidFill>
                  <a:schemeClr val="tx1"/>
                </a:solidFill>
              </a:rPr>
              <a:t> the top element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i="1" dirty="0"/>
              <a:t>				</a:t>
            </a:r>
            <a:r>
              <a:rPr lang="en-US" i="1" dirty="0">
                <a:solidFill>
                  <a:schemeClr val="tx1"/>
                </a:solidFill>
              </a:rPr>
              <a:t>AND </a:t>
            </a:r>
            <a:r>
              <a:rPr lang="en-US" b="1" i="1" u="sng" dirty="0">
                <a:solidFill>
                  <a:schemeClr val="tx1"/>
                </a:solidFill>
              </a:rPr>
              <a:t>delete</a:t>
            </a:r>
            <a:r>
              <a:rPr lang="en-US" i="1" dirty="0">
                <a:solidFill>
                  <a:schemeClr val="tx1"/>
                </a:solidFill>
              </a:rPr>
              <a:t> it from a stack.</a:t>
            </a:r>
          </a:p>
          <a:p>
            <a:pPr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/>
              <a:t>Apart from these operations, we could perform these operations on stack: 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Initialize a stack 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Check whether a stack is empty, 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Check whether a stack is full 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Read a stack top </a:t>
            </a:r>
          </a:p>
          <a:p>
            <a:pPr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5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870D-84BC-8B34-0B51-1EBB9A19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DF85C-0DA6-5D2B-D21A-EECB9ED86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1539451" cy="440254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CC00CC"/>
                </a:solidFill>
              </a:rPr>
              <a:t>Stack = </a:t>
            </a:r>
            <a:r>
              <a:rPr lang="en-IN" dirty="0" err="1">
                <a:solidFill>
                  <a:srgbClr val="CC00CC"/>
                </a:solidFill>
              </a:rPr>
              <a:t>init</a:t>
            </a:r>
            <a:r>
              <a:rPr lang="en-IN" dirty="0">
                <a:solidFill>
                  <a:srgbClr val="CC00CC"/>
                </a:solidFill>
              </a:rPr>
              <a:t>() </a:t>
            </a:r>
            <a:r>
              <a:rPr lang="en-IN" dirty="0"/>
              <a:t>	</a:t>
            </a:r>
            <a:r>
              <a:rPr lang="en-IN" dirty="0">
                <a:solidFill>
                  <a:srgbClr val="CC00CC"/>
                </a:solidFill>
              </a:rPr>
              <a:t> </a:t>
            </a:r>
            <a:r>
              <a:rPr lang="en-IN" dirty="0"/>
              <a:t>	Initialize the stack </a:t>
            </a:r>
          </a:p>
          <a:p>
            <a:r>
              <a:rPr lang="en-IN" dirty="0" err="1">
                <a:solidFill>
                  <a:srgbClr val="CC00CC"/>
                </a:solidFill>
              </a:rPr>
              <a:t>isEmpty</a:t>
            </a:r>
            <a:r>
              <a:rPr lang="en-IN" dirty="0">
                <a:solidFill>
                  <a:srgbClr val="CC00CC"/>
                </a:solidFill>
              </a:rPr>
              <a:t>(Stack)</a:t>
            </a:r>
            <a:r>
              <a:rPr lang="en-IN" dirty="0"/>
              <a:t> 		TRUE</a:t>
            </a:r>
            <a:r>
              <a:rPr lang="en-IN" dirty="0">
                <a:sym typeface="Wingdings" panose="05000000000000000000" pitchFamily="2" charset="2"/>
              </a:rPr>
              <a:t> if stack is empty</a:t>
            </a:r>
          </a:p>
          <a:p>
            <a:r>
              <a:rPr lang="en-IN" dirty="0" err="1">
                <a:solidFill>
                  <a:srgbClr val="CC00CC"/>
                </a:solidFill>
                <a:sym typeface="Wingdings" panose="05000000000000000000" pitchFamily="2" charset="2"/>
              </a:rPr>
              <a:t>isFull</a:t>
            </a:r>
            <a:r>
              <a:rPr lang="en-IN" dirty="0">
                <a:solidFill>
                  <a:srgbClr val="CC00CC"/>
                </a:solidFill>
                <a:sym typeface="Wingdings" panose="05000000000000000000" pitchFamily="2" charset="2"/>
              </a:rPr>
              <a:t>(Stack)</a:t>
            </a:r>
            <a:r>
              <a:rPr lang="en-IN" dirty="0">
                <a:sym typeface="Wingdings" panose="05000000000000000000" pitchFamily="2" charset="2"/>
              </a:rPr>
              <a:t>		TRUE  if stack is full</a:t>
            </a:r>
          </a:p>
          <a:p>
            <a:r>
              <a:rPr lang="en-IN" dirty="0">
                <a:solidFill>
                  <a:srgbClr val="CC00CC"/>
                </a:solidFill>
                <a:sym typeface="Wingdings" panose="05000000000000000000" pitchFamily="2" charset="2"/>
              </a:rPr>
              <a:t>X = top(Stack)</a:t>
            </a:r>
            <a:r>
              <a:rPr lang="en-IN" dirty="0">
                <a:sym typeface="Wingdings" panose="05000000000000000000" pitchFamily="2" charset="2"/>
              </a:rPr>
              <a:t>		Peeks into the stack; returns the top of the stack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				Error if empty</a:t>
            </a:r>
          </a:p>
          <a:p>
            <a:r>
              <a:rPr lang="en-IN" dirty="0">
                <a:solidFill>
                  <a:srgbClr val="CC00CC"/>
                </a:solidFill>
              </a:rPr>
              <a:t>push(Stack, X)</a:t>
            </a:r>
            <a:r>
              <a:rPr lang="en-IN" dirty="0"/>
              <a:t>		Push element onto the top of the stack, Stack</a:t>
            </a:r>
          </a:p>
          <a:p>
            <a:r>
              <a:rPr lang="en-IN" dirty="0">
                <a:solidFill>
                  <a:srgbClr val="CC00CC"/>
                </a:solidFill>
              </a:rPr>
              <a:t>X = pop(Stack)</a:t>
            </a:r>
            <a:r>
              <a:rPr lang="en-IN" dirty="0"/>
              <a:t>		Pops an element from the top of the stack</a:t>
            </a:r>
          </a:p>
          <a:p>
            <a:r>
              <a:rPr lang="en-IN" dirty="0">
                <a:solidFill>
                  <a:srgbClr val="00B050"/>
                </a:solidFill>
              </a:rPr>
              <a:t>print(Stack)</a:t>
            </a:r>
            <a:r>
              <a:rPr lang="en-IN" dirty="0">
                <a:solidFill>
                  <a:srgbClr val="FF0000"/>
                </a:solidFill>
              </a:rPr>
              <a:t>		</a:t>
            </a:r>
            <a:r>
              <a:rPr lang="en-IN" dirty="0">
                <a:solidFill>
                  <a:srgbClr val="00B050"/>
                </a:solidFill>
              </a:rPr>
              <a:t>Combination of top and pop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987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There are two kinds of stack data structure -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None/>
            </a:pPr>
            <a:r>
              <a:rPr lang="en-US" dirty="0">
                <a:solidFill>
                  <a:schemeClr val="tx1"/>
                </a:solidFill>
              </a:rPr>
              <a:t>a) </a:t>
            </a:r>
            <a:r>
              <a:rPr lang="en-US" b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, i.e. they have a </a:t>
            </a:r>
            <a:r>
              <a:rPr lang="en-US" b="1" dirty="0">
                <a:solidFill>
                  <a:schemeClr val="tx1"/>
                </a:solidFill>
              </a:rPr>
              <a:t>fixed size</a:t>
            </a:r>
            <a:r>
              <a:rPr lang="en-US" dirty="0">
                <a:solidFill>
                  <a:schemeClr val="tx1"/>
                </a:solidFill>
              </a:rPr>
              <a:t>, and are </a:t>
            </a:r>
            <a:r>
              <a:rPr lang="en-US" i="1" dirty="0">
                <a:solidFill>
                  <a:schemeClr val="tx1"/>
                </a:solidFill>
              </a:rPr>
              <a:t>implemented 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arrays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None/>
            </a:pPr>
            <a:r>
              <a:rPr lang="en-US" dirty="0">
                <a:solidFill>
                  <a:schemeClr val="tx1"/>
                </a:solidFill>
              </a:rPr>
              <a:t>b) </a:t>
            </a:r>
            <a:r>
              <a:rPr lang="en-US" b="1" dirty="0">
                <a:solidFill>
                  <a:schemeClr val="tx1"/>
                </a:solidFill>
              </a:rPr>
              <a:t>dynamic</a:t>
            </a:r>
            <a:r>
              <a:rPr lang="en-US" dirty="0">
                <a:solidFill>
                  <a:schemeClr val="tx1"/>
                </a:solidFill>
              </a:rPr>
              <a:t>, i.e. they </a:t>
            </a:r>
            <a:r>
              <a:rPr lang="en-US" b="1" dirty="0">
                <a:solidFill>
                  <a:schemeClr val="tx1"/>
                </a:solidFill>
              </a:rPr>
              <a:t>grow in size</a:t>
            </a:r>
            <a:r>
              <a:rPr lang="en-US" dirty="0">
                <a:solidFill>
                  <a:schemeClr val="tx1"/>
                </a:solidFill>
              </a:rPr>
              <a:t> as needed, and </a:t>
            </a:r>
            <a:r>
              <a:rPr lang="en-US" i="1" dirty="0">
                <a:solidFill>
                  <a:schemeClr val="tx1"/>
                </a:solidFill>
              </a:rPr>
              <a:t>implemented as </a:t>
            </a:r>
            <a:r>
              <a:rPr lang="en-US" b="1" dirty="0">
                <a:solidFill>
                  <a:schemeClr val="tx1"/>
                </a:solidFill>
              </a:rPr>
              <a:t>linked lists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57400" y="609600"/>
            <a:ext cx="716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/>
              <a:t>Static and Dynamic Stacks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2515</Words>
  <Application>Microsoft Office PowerPoint</Application>
  <PresentationFormat>Widescreen</PresentationFormat>
  <Paragraphs>634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MS Mincho</vt:lpstr>
      <vt:lpstr>Algerian</vt:lpstr>
      <vt:lpstr>Arial</vt:lpstr>
      <vt:lpstr>Arial Unicode MS</vt:lpstr>
      <vt:lpstr>Calibri</vt:lpstr>
      <vt:lpstr>Calibri Light</vt:lpstr>
      <vt:lpstr>Courier New</vt:lpstr>
      <vt:lpstr>Times New Roman</vt:lpstr>
      <vt:lpstr>Wingdings</vt:lpstr>
      <vt:lpstr>Office Theme</vt:lpstr>
      <vt:lpstr>Abstract Data Types</vt:lpstr>
      <vt:lpstr>ADT as different from a DT</vt:lpstr>
      <vt:lpstr>Stacks</vt:lpstr>
      <vt:lpstr>Stacks</vt:lpstr>
      <vt:lpstr>Stacks</vt:lpstr>
      <vt:lpstr>Stacks</vt:lpstr>
      <vt:lpstr>Stack operations</vt:lpstr>
      <vt:lpstr>Stack Interface</vt:lpstr>
      <vt:lpstr>PowerPoint Presentation</vt:lpstr>
      <vt:lpstr>Stack   </vt:lpstr>
      <vt:lpstr>Stack = init()    </vt:lpstr>
      <vt:lpstr>Full and Empty Stacks</vt:lpstr>
      <vt:lpstr>Stack: overflow &amp; underflow</vt:lpstr>
      <vt:lpstr>X = top(Stack) also called peek</vt:lpstr>
      <vt:lpstr>push(Stack * s , int newItem)</vt:lpstr>
      <vt:lpstr>X = pop(Stack * s)</vt:lpstr>
      <vt:lpstr>Stack</vt:lpstr>
      <vt:lpstr>#include "stackCharacter.c"</vt:lpstr>
      <vt:lpstr>Mathematical Expressions: Three Notations</vt:lpstr>
      <vt:lpstr>Associativity and Precedence </vt:lpstr>
      <vt:lpstr>Need for the other notations</vt:lpstr>
      <vt:lpstr>Infix to Postfix</vt:lpstr>
      <vt:lpstr>Exercise</vt:lpstr>
      <vt:lpstr>Evaluation of Postfix Expression</vt:lpstr>
      <vt:lpstr>On the board..</vt:lpstr>
      <vt:lpstr>Stack using linked list</vt:lpstr>
      <vt:lpstr>Stack using linked list</vt:lpstr>
      <vt:lpstr>Stack using linked list : PUSH operation</vt:lpstr>
      <vt:lpstr>Stack using linked list : POP operation</vt:lpstr>
      <vt:lpstr>Application of Stack:  Function Call</vt:lpstr>
      <vt:lpstr>Application of Stack:  Function Call</vt:lpstr>
      <vt:lpstr>Application of Stack:  Function Call</vt:lpstr>
      <vt:lpstr>Application of Stack:  Function Call</vt:lpstr>
      <vt:lpstr>Recursion</vt:lpstr>
      <vt:lpstr>Stacks: Sharing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Deepika Prakash</dc:creator>
  <cp:lastModifiedBy>Deepika Prakash</cp:lastModifiedBy>
  <cp:revision>115</cp:revision>
  <dcterms:created xsi:type="dcterms:W3CDTF">2024-09-02T08:43:08Z</dcterms:created>
  <dcterms:modified xsi:type="dcterms:W3CDTF">2024-09-20T11:24:48Z</dcterms:modified>
</cp:coreProperties>
</file>